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33" r:id="rId2"/>
  </p:sldMasterIdLst>
  <p:notesMasterIdLst>
    <p:notesMasterId r:id="rId35"/>
  </p:notesMasterIdLst>
  <p:sldIdLst>
    <p:sldId id="256" r:id="rId3"/>
    <p:sldId id="257" r:id="rId4"/>
    <p:sldId id="360" r:id="rId5"/>
    <p:sldId id="322" r:id="rId6"/>
    <p:sldId id="266" r:id="rId7"/>
    <p:sldId id="265" r:id="rId8"/>
    <p:sldId id="361" r:id="rId9"/>
    <p:sldId id="268" r:id="rId10"/>
    <p:sldId id="27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6" r:id="rId24"/>
    <p:sldId id="377" r:id="rId25"/>
    <p:sldId id="378" r:id="rId26"/>
    <p:sldId id="385" r:id="rId27"/>
    <p:sldId id="383" r:id="rId28"/>
    <p:sldId id="386" r:id="rId29"/>
    <p:sldId id="387" r:id="rId30"/>
    <p:sldId id="388" r:id="rId31"/>
    <p:sldId id="389" r:id="rId32"/>
    <p:sldId id="382" r:id="rId33"/>
    <p:sldId id="35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901F1-D8C4-425C-9440-10BBDD6D0EE4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7289A-E525-48BA-B935-EDDFDCD6B0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5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F9B1D9-213D-4C87-B440-75683342F50A}" type="datetime1">
              <a:rPr lang="en-US" smtClean="0"/>
              <a:pPr/>
              <a:t>4/13/2020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64A04-6AF0-43B5-80FB-A7C04ED2EBA4}" type="datetime1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CF42-3F61-4C35-B600-92C02D85D6A9}" type="datetime1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148763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9999"/>
              </a:solidFill>
              <a:cs typeface="Arial" pitchFamily="34" charset="0"/>
            </a:endParaRPr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9999"/>
              </a:solidFill>
              <a:cs typeface="Arial" pitchFamily="34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84" charset="2"/>
              <a:buNone/>
              <a:defRPr sz="24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25BEEF16-CBC7-4AA8-B1FB-1DAFE8C806F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460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223C854A-3B47-461E-9031-7A1C354EA54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663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E8F95CA3-D5C8-4FF9-827D-D5A33DF7619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177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891C4993-6B94-4F5C-805B-4CBC91F539F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019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02D5AF5F-8C45-4B23-9A37-09122DC9A22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837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76964F36-AF9F-4AE8-9C5E-22D72AEBAD7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29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ADF9951C-D613-4E69-B17A-D8096210492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870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C97F722F-6D19-4ED3-846E-AA5FFD8C1715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21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C74D1B-5027-4201-89EA-DD7AD96D7955}" type="datetime1">
              <a:rPr lang="en-US" smtClean="0"/>
              <a:pPr/>
              <a:t>4/13/2020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BAB76C79-D4A0-44F5-937E-ACF633F27A4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201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7C7C56DB-DFB0-4BE8-A476-9C6B69CA3D2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906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8544A1D0-6005-4E72-A581-A438176CC79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852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3F7AFBA4-A391-4747-BBB0-FBFB332743C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5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4243053-2B71-4763-A62D-24FB5322E90B}" type="datetime1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470E-8FFB-4D4B-8F27-860111BA2D5C}" type="datetime1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7E2E-CCB0-46E5-A94A-CE82AB8588AA}" type="datetime1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80BEF7-E98E-42A4-9D43-F1CFD952AD02}" type="datetime1">
              <a:rPr lang="en-US" smtClean="0"/>
              <a:pPr/>
              <a:t>4/13/2020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245A-2894-4908-B6E2-A08895C7995A}" type="datetime1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A5E794-C5D9-49C4-86EB-7D30B7E5F7A2}" type="datetime1">
              <a:rPr lang="en-US" smtClean="0"/>
              <a:pPr/>
              <a:t>4/13/2020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35E22C1-A172-4CA5-B6DB-EDC7A7A6C051}" type="datetime1">
              <a:rPr lang="en-US" smtClean="0"/>
              <a:pPr/>
              <a:t>4/13/2020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D8389DD-AA1C-4803-94BC-268FBB02F5C2}" type="datetime1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rc 2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9999"/>
              </a:solidFill>
              <a:cs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kumimoji="1" sz="1400">
                <a:solidFill>
                  <a:srgbClr val="FF9966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kumimoji="1" sz="1400">
                <a:solidFill>
                  <a:srgbClr val="FF9966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400">
                <a:solidFill>
                  <a:srgbClr val="FF9966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99920-8E93-417C-826A-542F9008EEDE}" type="slidenum">
              <a:rPr lang="ar-SA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17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Helvetica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Helvetica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Helvetica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Helvetica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Helvetica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Helvetica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Helvetica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6034" y="1600200"/>
            <a:ext cx="6172200" cy="2209800"/>
          </a:xfrm>
        </p:spPr>
        <p:txBody>
          <a:bodyPr>
            <a:normAutofit fontScale="92500" lnSpcReduction="10000"/>
          </a:bodyPr>
          <a:lstStyle/>
          <a:p>
            <a:pPr algn="ctr" rtl="1"/>
            <a:r>
              <a:rPr lang="fa-IR" sz="3600" dirty="0">
                <a:solidFill>
                  <a:prstClr val="black"/>
                </a:solidFill>
                <a:latin typeface="Trebuchet MS"/>
                <a:ea typeface="+mj-ea"/>
                <a:cs typeface="B Titr" pitchFamily="2" charset="-78"/>
              </a:rPr>
              <a:t>تغذیه و و رزش</a:t>
            </a:r>
            <a:r>
              <a:rPr lang="fa-IR" sz="3600" dirty="0">
                <a:solidFill>
                  <a:prstClr val="black"/>
                </a:solidFill>
                <a:latin typeface="Trebuchet MS"/>
                <a:ea typeface="+mj-ea"/>
                <a:cs typeface="B Lotus" pitchFamily="2" charset="-78"/>
              </a:rPr>
              <a:t/>
            </a:r>
            <a:br>
              <a:rPr lang="fa-IR" sz="3600" dirty="0">
                <a:solidFill>
                  <a:prstClr val="black"/>
                </a:solidFill>
                <a:latin typeface="Trebuchet MS"/>
                <a:ea typeface="+mj-ea"/>
                <a:cs typeface="B Lotus" pitchFamily="2" charset="-78"/>
              </a:rPr>
            </a:br>
            <a:r>
              <a:rPr lang="en-US" sz="3600" b="0" dirty="0">
                <a:solidFill>
                  <a:prstClr val="black"/>
                </a:solidFill>
                <a:latin typeface="Trebuchet MS"/>
                <a:ea typeface="+mj-ea"/>
                <a:cs typeface="B Lotus" pitchFamily="2" charset="-78"/>
              </a:rPr>
              <a:t/>
            </a:r>
            <a:br>
              <a:rPr lang="en-US" sz="3600" b="0" dirty="0">
                <a:solidFill>
                  <a:prstClr val="black"/>
                </a:solidFill>
                <a:latin typeface="Trebuchet MS"/>
                <a:ea typeface="+mj-ea"/>
                <a:cs typeface="B Lotus" pitchFamily="2" charset="-78"/>
              </a:rPr>
            </a:br>
            <a:r>
              <a:rPr lang="fa-IR" dirty="0">
                <a:solidFill>
                  <a:prstClr val="black"/>
                </a:solidFill>
                <a:latin typeface="Trebuchet MS"/>
                <a:ea typeface="+mj-ea"/>
                <a:cs typeface="B Lotus" pitchFamily="2" charset="-78"/>
              </a:rPr>
              <a:t>دکتر خسرو جلالی</a:t>
            </a:r>
            <a:r>
              <a:rPr lang="fa-IR" sz="2800" dirty="0">
                <a:solidFill>
                  <a:prstClr val="black"/>
                </a:solidFill>
                <a:latin typeface="Trebuchet MS"/>
                <a:ea typeface="+mj-ea"/>
                <a:cs typeface="B Lotus" pitchFamily="2" charset="-78"/>
              </a:rPr>
              <a:t/>
            </a:r>
            <a:br>
              <a:rPr lang="fa-IR" sz="2800" dirty="0">
                <a:solidFill>
                  <a:prstClr val="black"/>
                </a:solidFill>
                <a:latin typeface="Trebuchet MS"/>
                <a:ea typeface="+mj-ea"/>
                <a:cs typeface="B Lotus" pitchFamily="2" charset="-78"/>
              </a:rPr>
            </a:br>
            <a:r>
              <a:rPr lang="fa-IR" sz="1400" dirty="0">
                <a:solidFill>
                  <a:prstClr val="black"/>
                </a:solidFill>
                <a:latin typeface="Trebuchet MS"/>
                <a:ea typeface="+mj-ea"/>
                <a:cs typeface="B Lotus" pitchFamily="2" charset="-78"/>
              </a:rPr>
              <a:t>(استادیار دانشگاه آزاد 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j-ea"/>
                <a:cs typeface="B Lotus" pitchFamily="2" charset="-78"/>
              </a:rPr>
              <a:t> </a:t>
            </a:r>
            <a:r>
              <a:rPr lang="fa-IR" sz="1400" dirty="0">
                <a:solidFill>
                  <a:prstClr val="black"/>
                </a:solidFill>
                <a:latin typeface="Trebuchet MS"/>
                <a:ea typeface="+mj-ea"/>
                <a:cs typeface="B Lotus" pitchFamily="2" charset="-78"/>
              </a:rPr>
              <a:t>اسلامی اصفهان)</a:t>
            </a:r>
            <a:r>
              <a:rPr lang="fa-IR" sz="3600" dirty="0">
                <a:solidFill>
                  <a:prstClr val="black"/>
                </a:solidFill>
                <a:latin typeface="Trebuchet MS"/>
                <a:ea typeface="+mj-ea"/>
                <a:cs typeface="B Lotus" pitchFamily="2" charset="-78"/>
              </a:rPr>
              <a:t/>
            </a:r>
            <a:br>
              <a:rPr lang="fa-IR" sz="3600" dirty="0">
                <a:solidFill>
                  <a:prstClr val="black"/>
                </a:solidFill>
                <a:latin typeface="Trebuchet MS"/>
                <a:ea typeface="+mj-ea"/>
                <a:cs typeface="B Lotus" pitchFamily="2" charset="-78"/>
              </a:rPr>
            </a:br>
            <a:r>
              <a:rPr lang="fa-IR" sz="3600" dirty="0">
                <a:solidFill>
                  <a:prstClr val="black"/>
                </a:solidFill>
                <a:latin typeface="Trebuchet MS"/>
                <a:ea typeface="+mj-ea"/>
                <a:cs typeface="B Lotus" pitchFamily="2" charset="-78"/>
              </a:rPr>
              <a:t/>
            </a:r>
            <a:br>
              <a:rPr lang="fa-IR" sz="3600" dirty="0">
                <a:solidFill>
                  <a:prstClr val="black"/>
                </a:solidFill>
                <a:latin typeface="Trebuchet MS"/>
                <a:ea typeface="+mj-ea"/>
                <a:cs typeface="B Lotus" pitchFamily="2" charset="-78"/>
              </a:rPr>
            </a:br>
            <a:endParaRPr lang="en-US" sz="2000" b="1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6" descr="C:\Users\farhang\Desktop\smallAZAD-Logo-JPG-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438"/>
            <a:ext cx="1557047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farhang\Desktop\139807200918354051863556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0999"/>
            <a:ext cx="3163557" cy="200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farhang\Desktop\ind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4190999"/>
            <a:ext cx="2970935" cy="1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62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itchFamily="2" charset="2"/>
              <a:buChar char="q"/>
            </a:pPr>
            <a:r>
              <a:rPr kumimoji="1" lang="fa-IR" b="1" kern="0" dirty="0">
                <a:solidFill>
                  <a:srgbClr val="FF0000"/>
                </a:solidFill>
                <a:latin typeface="Arial"/>
                <a:cs typeface="B Nazanin" pitchFamily="2" charset="-78"/>
              </a:rPr>
              <a:t>نیاز طبیعی </a:t>
            </a:r>
            <a:r>
              <a:rPr kumimoji="1" lang="fa-IR" b="1" kern="0" dirty="0" smtClean="0">
                <a:solidFill>
                  <a:srgbClr val="FF0000"/>
                </a:solidFill>
                <a:latin typeface="Arial"/>
                <a:cs typeface="B Nazanin" pitchFamily="2" charset="-78"/>
              </a:rPr>
              <a:t>بدن </a:t>
            </a:r>
            <a:r>
              <a:rPr kumimoji="1" lang="fa-IR" b="1" kern="0" dirty="0">
                <a:solidFill>
                  <a:srgbClr val="FF0000"/>
                </a:solidFill>
                <a:latin typeface="Arial"/>
                <a:cs typeface="B Nazanin" pitchFamily="2" charset="-78"/>
              </a:rPr>
              <a:t>به </a:t>
            </a:r>
            <a:r>
              <a:rPr kumimoji="1" lang="fa-IR" b="1" kern="0" dirty="0" smtClean="0">
                <a:solidFill>
                  <a:srgbClr val="FF0000"/>
                </a:solidFill>
                <a:latin typeface="Arial"/>
                <a:cs typeface="B Nazanin" pitchFamily="2" charset="-78"/>
              </a:rPr>
              <a:t>پروتئین</a:t>
            </a:r>
          </a:p>
          <a:p>
            <a:pPr algn="r" rtl="1">
              <a:buFont typeface="Wingdings" pitchFamily="2" charset="2"/>
              <a:buChar char="q"/>
            </a:pPr>
            <a:r>
              <a:rPr kumimoji="1" lang="fa-IR" b="1" kern="0" dirty="0" smtClean="0">
                <a:latin typeface="Arial"/>
                <a:cs typeface="B Nazanin" pitchFamily="2" charset="-78"/>
              </a:rPr>
              <a:t>برای افراد غیر </a:t>
            </a:r>
            <a:r>
              <a:rPr kumimoji="1" lang="fa-IR" b="1" kern="0" dirty="0" smtClean="0">
                <a:solidFill>
                  <a:srgbClr val="FF0000"/>
                </a:solidFill>
                <a:latin typeface="Arial"/>
                <a:cs typeface="B Nazanin" pitchFamily="2" charset="-78"/>
              </a:rPr>
              <a:t>ورزشکار</a:t>
            </a:r>
            <a:r>
              <a:rPr kumimoji="1" lang="fa-IR" b="1" kern="0" dirty="0" smtClean="0">
                <a:latin typeface="Arial"/>
                <a:cs typeface="B Nazanin" pitchFamily="2" charset="-78"/>
              </a:rPr>
              <a:t>میزان مصرف پروتئین 0/8 </a:t>
            </a:r>
            <a:r>
              <a:rPr kumimoji="1" lang="fa-IR" b="1" kern="0" dirty="0">
                <a:latin typeface="Arial"/>
                <a:cs typeface="B Nazanin" pitchFamily="2" charset="-78"/>
              </a:rPr>
              <a:t>گرم برای هر </a:t>
            </a:r>
            <a:r>
              <a:rPr kumimoji="1" lang="fa-IR" b="1" kern="0" dirty="0" smtClean="0">
                <a:latin typeface="Arial"/>
                <a:cs typeface="B Nazanin" pitchFamily="2" charset="-78"/>
              </a:rPr>
              <a:t>کیلوگرم</a:t>
            </a:r>
          </a:p>
          <a:p>
            <a:pPr lvl="0" algn="r" rtl="1">
              <a:buClr>
                <a:srgbClr val="FE8637"/>
              </a:buClr>
              <a:buFont typeface="Wingdings" pitchFamily="2" charset="2"/>
              <a:buChar char="q"/>
            </a:pPr>
            <a:r>
              <a:rPr kumimoji="1" lang="fa-IR" b="1" kern="0" dirty="0" smtClean="0">
                <a:latin typeface="Arial"/>
                <a:cs typeface="B Nazanin" pitchFamily="2" charset="-78"/>
              </a:rPr>
              <a:t>برای ورزشکاران </a:t>
            </a:r>
            <a:r>
              <a:rPr kumimoji="1" lang="fa-IR" b="1" kern="0" dirty="0" smtClean="0">
                <a:solidFill>
                  <a:srgbClr val="FF0000"/>
                </a:solidFill>
                <a:latin typeface="Arial"/>
                <a:cs typeface="B Nazanin" pitchFamily="2" charset="-78"/>
              </a:rPr>
              <a:t>قدرتی</a:t>
            </a:r>
            <a:r>
              <a:rPr kumimoji="1" lang="fa-IR" b="1" kern="0" dirty="0" smtClean="0">
                <a:latin typeface="Arial"/>
                <a:cs typeface="B Nazanin" pitchFamily="2" charset="-78"/>
              </a:rPr>
              <a:t>1/4 تا  1/8</a:t>
            </a:r>
            <a:r>
              <a:rPr kumimoji="1" lang="fa-IR" b="1" kern="0" dirty="0" smtClean="0">
                <a:solidFill>
                  <a:prstClr val="black"/>
                </a:solidFill>
                <a:latin typeface="Arial"/>
                <a:cs typeface="B Nazanin" pitchFamily="2" charset="-78"/>
              </a:rPr>
              <a:t>گرم </a:t>
            </a:r>
            <a:r>
              <a:rPr kumimoji="1" lang="fa-IR" b="1" kern="0" dirty="0">
                <a:solidFill>
                  <a:prstClr val="black"/>
                </a:solidFill>
                <a:latin typeface="Arial"/>
                <a:cs typeface="B Nazanin" pitchFamily="2" charset="-78"/>
              </a:rPr>
              <a:t>برای هر </a:t>
            </a:r>
            <a:r>
              <a:rPr kumimoji="1" lang="fa-IR" b="1" kern="0" dirty="0" smtClean="0">
                <a:solidFill>
                  <a:prstClr val="black"/>
                </a:solidFill>
                <a:latin typeface="Arial"/>
                <a:cs typeface="B Nazanin" pitchFamily="2" charset="-78"/>
              </a:rPr>
              <a:t>کیلوگرم</a:t>
            </a:r>
          </a:p>
          <a:p>
            <a:pPr lvl="0" algn="r" rtl="1">
              <a:buClr>
                <a:srgbClr val="FE8637"/>
              </a:buClr>
              <a:buFont typeface="Wingdings" pitchFamily="2" charset="2"/>
              <a:buChar char="q"/>
            </a:pPr>
            <a:r>
              <a:rPr kumimoji="1" lang="fa-IR" b="1" kern="0" dirty="0">
                <a:solidFill>
                  <a:prstClr val="black"/>
                </a:solidFill>
                <a:latin typeface="Arial"/>
                <a:cs typeface="B Nazanin" pitchFamily="2" charset="-78"/>
              </a:rPr>
              <a:t>برای ورزشکاران </a:t>
            </a:r>
            <a:r>
              <a:rPr kumimoji="1" lang="fa-IR" b="1" kern="0" dirty="0" smtClean="0">
                <a:solidFill>
                  <a:srgbClr val="FF0000"/>
                </a:solidFill>
                <a:latin typeface="Arial"/>
                <a:cs typeface="B Nazanin" pitchFamily="2" charset="-78"/>
              </a:rPr>
              <a:t>استقامتی</a:t>
            </a:r>
            <a:r>
              <a:rPr kumimoji="1" lang="fa-IR" b="1" kern="0" dirty="0" smtClean="0">
                <a:solidFill>
                  <a:prstClr val="black"/>
                </a:solidFill>
                <a:latin typeface="Arial"/>
                <a:cs typeface="B Nazanin" pitchFamily="2" charset="-78"/>
              </a:rPr>
              <a:t>1/2 </a:t>
            </a:r>
            <a:r>
              <a:rPr kumimoji="1" lang="fa-IR" b="1" kern="0" dirty="0">
                <a:solidFill>
                  <a:prstClr val="black"/>
                </a:solidFill>
                <a:latin typeface="Arial"/>
                <a:cs typeface="B Nazanin" pitchFamily="2" charset="-78"/>
              </a:rPr>
              <a:t>تا  </a:t>
            </a:r>
            <a:r>
              <a:rPr kumimoji="1" lang="fa-IR" b="1" kern="0" dirty="0" smtClean="0">
                <a:solidFill>
                  <a:prstClr val="black"/>
                </a:solidFill>
                <a:latin typeface="Arial"/>
                <a:cs typeface="B Nazanin" pitchFamily="2" charset="-78"/>
              </a:rPr>
              <a:t>1/6گرم </a:t>
            </a:r>
            <a:r>
              <a:rPr kumimoji="1" lang="fa-IR" b="1" kern="0" dirty="0">
                <a:solidFill>
                  <a:prstClr val="black"/>
                </a:solidFill>
                <a:latin typeface="Arial"/>
                <a:cs typeface="B Nazanin" pitchFamily="2" charset="-78"/>
              </a:rPr>
              <a:t>برای هر کیلوگرم</a:t>
            </a:r>
          </a:p>
          <a:p>
            <a:pPr lvl="0" algn="r" rtl="1">
              <a:buClr>
                <a:srgbClr val="FE8637"/>
              </a:buClr>
              <a:buFont typeface="Wingdings" pitchFamily="2" charset="2"/>
              <a:buChar char="q"/>
            </a:pPr>
            <a:endParaRPr kumimoji="1" lang="fa-IR" b="1" kern="0" dirty="0" smtClean="0">
              <a:solidFill>
                <a:prstClr val="black"/>
              </a:solidFill>
              <a:latin typeface="Arial"/>
              <a:cs typeface="B Nazanin" pitchFamily="2" charset="-78"/>
            </a:endParaRPr>
          </a:p>
          <a:p>
            <a:pPr lvl="0" algn="r" rtl="1">
              <a:buClr>
                <a:srgbClr val="FE8637"/>
              </a:buClr>
              <a:buFont typeface="Wingdings" pitchFamily="2" charset="2"/>
              <a:buChar char="q"/>
            </a:pPr>
            <a:endParaRPr kumimoji="1" lang="fa-IR" b="1" kern="0" dirty="0">
              <a:solidFill>
                <a:prstClr val="black"/>
              </a:solidFill>
              <a:latin typeface="Arial"/>
              <a:cs typeface="B Nazanin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14800"/>
            <a:ext cx="2105025" cy="192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arhang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2895600" cy="192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0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عوارض زیاد ناشی از مصرف زیاد پروتئین</a:t>
            </a:r>
          </a:p>
          <a:p>
            <a:pPr marL="0" indent="0" algn="r" rtl="1">
              <a:buNone/>
            </a:pPr>
            <a:endParaRPr lang="fa-IR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b="1" dirty="0">
                <a:solidFill>
                  <a:srgbClr val="FF0000"/>
                </a:solidFill>
                <a:latin typeface="Times New Roman" pitchFamily="18" charset="0"/>
                <a:cs typeface="B Nazanin" pitchFamily="2" charset="-78"/>
              </a:rPr>
              <a:t>1</a:t>
            </a:r>
            <a:r>
              <a:rPr lang="fa-IR" b="1" dirty="0" smtClean="0">
                <a:solidFill>
                  <a:srgbClr val="FF0000"/>
                </a:solidFill>
                <a:latin typeface="Times New Roman" pitchFamily="18" charset="0"/>
                <a:cs typeface="B Nazanin" pitchFamily="2" charset="-78"/>
              </a:rPr>
              <a:t>-چاقي </a:t>
            </a:r>
            <a:r>
              <a:rPr lang="fa-IR" b="1" dirty="0">
                <a:solidFill>
                  <a:srgbClr val="FF0000"/>
                </a:solidFill>
                <a:latin typeface="Times New Roman" pitchFamily="18" charset="0"/>
                <a:cs typeface="B Nazanin" pitchFamily="2" charset="-78"/>
              </a:rPr>
              <a:t>و خطرهاي احتمالي قلبي –</a:t>
            </a:r>
            <a:r>
              <a:rPr lang="fa-IR" b="1" dirty="0" smtClean="0">
                <a:solidFill>
                  <a:srgbClr val="FF0000"/>
                </a:solidFill>
                <a:latin typeface="Times New Roman" pitchFamily="18" charset="0"/>
                <a:cs typeface="B Nazanin" pitchFamily="2" charset="-78"/>
              </a:rPr>
              <a:t>عروقي</a:t>
            </a:r>
            <a:r>
              <a:rPr lang="fa-IR" b="1" dirty="0" smtClean="0">
                <a:latin typeface="Times New Roman" pitchFamily="18" charset="0"/>
                <a:cs typeface="B Nazanin" pitchFamily="2" charset="-78"/>
              </a:rPr>
              <a:t>:</a:t>
            </a: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</a:pPr>
            <a:r>
              <a:rPr lang="fa-IR" b="1" dirty="0">
                <a:latin typeface="Times New Roman" pitchFamily="18" charset="0"/>
                <a:cs typeface="B Nazanin" pitchFamily="2" charset="-78"/>
              </a:rPr>
              <a:t>افزايش   </a:t>
            </a:r>
            <a:r>
              <a:rPr lang="fa-IR" b="1" dirty="0" smtClean="0">
                <a:latin typeface="Times New Roman" pitchFamily="18" charset="0"/>
                <a:cs typeface="B Nazanin" pitchFamily="2" charset="-78"/>
              </a:rPr>
              <a:t>چاقي</a:t>
            </a:r>
            <a:r>
              <a:rPr lang="fa-IR" b="1" dirty="0">
                <a:latin typeface="Times New Roman" pitchFamily="18" charset="0"/>
                <a:cs typeface="B Nazanin" pitchFamily="2" charset="-78"/>
              </a:rPr>
              <a:t>، كلسترول خون، فشار خون وامراض قلبي </a:t>
            </a:r>
            <a:endParaRPr lang="fa-IR" b="1" dirty="0" smtClean="0">
              <a:latin typeface="Times New Roman" pitchFamily="18" charset="0"/>
              <a:cs typeface="B Nazanin" pitchFamily="2" charset="-78"/>
            </a:endParaRPr>
          </a:p>
          <a:p>
            <a:pPr marL="0" lvl="0" indent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b="1" dirty="0" smtClean="0">
              <a:latin typeface="Times New Roman" pitchFamily="18" charset="0"/>
              <a:cs typeface="B Nazanin" pitchFamily="2" charset="-78"/>
            </a:endParaRPr>
          </a:p>
          <a:p>
            <a:pPr marL="0" lvl="0" indent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b="1" dirty="0" smtClean="0">
                <a:solidFill>
                  <a:srgbClr val="FF0000"/>
                </a:solidFill>
                <a:latin typeface="Times New Roman" pitchFamily="18" charset="0"/>
                <a:cs typeface="B Nazanin" pitchFamily="2" charset="-78"/>
              </a:rPr>
              <a:t>2-افزايش </a:t>
            </a:r>
            <a:r>
              <a:rPr lang="fa-IR" b="1" dirty="0">
                <a:solidFill>
                  <a:srgbClr val="FF0000"/>
                </a:solidFill>
                <a:latin typeface="Times New Roman" pitchFamily="18" charset="0"/>
                <a:cs typeface="B Nazanin" pitchFamily="2" charset="-78"/>
              </a:rPr>
              <a:t>دفع ادراري كلسيم</a:t>
            </a:r>
            <a:endParaRPr lang="ar-SA" b="1" dirty="0">
              <a:solidFill>
                <a:srgbClr val="FF0000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>
              <a:buFont typeface="Courier New" pitchFamily="49" charset="0"/>
              <a:buChar char="o"/>
            </a:pPr>
            <a:r>
              <a:rPr lang="fa-IR" dirty="0" smtClean="0">
                <a:solidFill>
                  <a:srgbClr val="006666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fa-IR" b="1" dirty="0">
                <a:latin typeface="Times New Roman" pitchFamily="18" charset="0"/>
                <a:cs typeface="B Nazanin" pitchFamily="2" charset="-78"/>
              </a:rPr>
              <a:t>چگالي املاح استخواني بصورت منفي تحت </a:t>
            </a:r>
            <a:r>
              <a:rPr lang="fa-IR" b="1" dirty="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b="1" dirty="0">
                <a:latin typeface="Times New Roman" pitchFamily="18" charset="0"/>
                <a:cs typeface="B Nazanin" pitchFamily="2" charset="-78"/>
              </a:rPr>
              <a:t>تأثير قرار مي </a:t>
            </a:r>
            <a:r>
              <a:rPr lang="fa-IR" b="1" dirty="0" smtClean="0">
                <a:latin typeface="Times New Roman" pitchFamily="18" charset="0"/>
                <a:cs typeface="B Nazanin" pitchFamily="2" charset="-78"/>
              </a:rPr>
              <a:t>گيرد</a:t>
            </a:r>
          </a:p>
          <a:p>
            <a:pPr marL="0" lvl="0" indent="0" algn="r" rtl="1">
              <a:buClr>
                <a:srgbClr val="FE8637"/>
              </a:buClr>
              <a:buNone/>
            </a:pPr>
            <a:r>
              <a:rPr lang="fa-IR" b="1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3-</a:t>
            </a:r>
            <a:r>
              <a:rPr lang="fa-IR" b="1" dirty="0">
                <a:solidFill>
                  <a:srgbClr val="FF0000"/>
                </a:solidFill>
                <a:latin typeface="Times New Roman" pitchFamily="18" charset="0"/>
                <a:cs typeface="B Nazanin" pitchFamily="2" charset="-78"/>
              </a:rPr>
              <a:t>توليد اسيد اوريك زياد در خون</a:t>
            </a:r>
          </a:p>
          <a:p>
            <a:pPr lvl="0" algn="r" rtl="1">
              <a:buClr>
                <a:srgbClr val="FE8637"/>
              </a:buClr>
              <a:buFont typeface="Courier New" pitchFamily="49" charset="0"/>
              <a:buChar char="o"/>
            </a:pPr>
            <a:r>
              <a:rPr lang="fa-IR" b="1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رسوب در مفاصل و بیماری نقرس همراه است</a:t>
            </a:r>
          </a:p>
          <a:p>
            <a:pPr algn="r" rtl="1">
              <a:buFont typeface="Courier New" pitchFamily="49" charset="0"/>
              <a:buChar char="o"/>
            </a:pPr>
            <a:endParaRPr lang="en-US" b="1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8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r" rtl="1">
              <a:buClr>
                <a:srgbClr val="FE8637"/>
              </a:buClr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عوارض زیاد ناشی از مصرف زیاد پروتئین</a:t>
            </a:r>
          </a:p>
          <a:p>
            <a:pPr marL="0" indent="0" algn="r" rtl="1">
              <a:buNone/>
            </a:pPr>
            <a:r>
              <a:rPr lang="fa-IR" b="1" dirty="0" smtClean="0">
                <a:latin typeface="Times New Roman" pitchFamily="18" charset="0"/>
                <a:cs typeface="B Nazanin" pitchFamily="2" charset="-78"/>
              </a:rPr>
              <a:t>4-</a:t>
            </a:r>
            <a:r>
              <a:rPr lang="fa-IR" dirty="0" smtClean="0">
                <a:solidFill>
                  <a:srgbClr val="006666"/>
                </a:solidFill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dirty="0">
                <a:solidFill>
                  <a:srgbClr val="FF0000"/>
                </a:solidFill>
                <a:latin typeface="Times New Roman" pitchFamily="18" charset="0"/>
                <a:cs typeface="B Nazanin" pitchFamily="2" charset="-78"/>
              </a:rPr>
              <a:t>افزايش توليد ادرار به منظور دفع آمونياك </a:t>
            </a:r>
            <a:endParaRPr lang="fa-IR" dirty="0" smtClean="0">
              <a:solidFill>
                <a:srgbClr val="FF0000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>
              <a:buFont typeface="Courier New" pitchFamily="49" charset="0"/>
              <a:buChar char="o"/>
            </a:pPr>
            <a:r>
              <a:rPr lang="fa-IR" dirty="0" smtClean="0">
                <a:latin typeface="Times New Roman" pitchFamily="18" charset="0"/>
                <a:cs typeface="B Nazanin" pitchFamily="2" charset="-78"/>
              </a:rPr>
              <a:t>باعث کم آبی و یبوست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latin typeface="Times New Roman" pitchFamily="18" charset="0"/>
                <a:cs typeface="B Nazanin" pitchFamily="2" charset="-78"/>
              </a:rPr>
              <a:t>5-</a:t>
            </a:r>
            <a:r>
              <a:rPr lang="fa-IR" dirty="0">
                <a:solidFill>
                  <a:srgbClr val="006666"/>
                </a:solidFill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dirty="0">
                <a:solidFill>
                  <a:srgbClr val="FF0000"/>
                </a:solidFill>
                <a:latin typeface="Times New Roman" pitchFamily="18" charset="0"/>
                <a:cs typeface="B Nazanin" pitchFamily="2" charset="-78"/>
              </a:rPr>
              <a:t>افزايش كار كليه ها به منظور متابوليزه كردن </a:t>
            </a:r>
            <a:r>
              <a:rPr lang="fa-IR" dirty="0" smtClean="0">
                <a:solidFill>
                  <a:srgbClr val="FF0000"/>
                </a:solidFill>
                <a:latin typeface="Times New Roman" pitchFamily="18" charset="0"/>
                <a:cs typeface="B Nazanin" pitchFamily="2" charset="-78"/>
              </a:rPr>
              <a:t>آمونياك </a:t>
            </a:r>
          </a:p>
          <a:p>
            <a:pPr algn="r" rtl="1">
              <a:buFont typeface="Courier New" pitchFamily="49" charset="0"/>
              <a:buChar char="o"/>
            </a:pPr>
            <a:r>
              <a:rPr lang="fa-IR" dirty="0" smtClean="0">
                <a:latin typeface="Times New Roman" pitchFamily="18" charset="0"/>
                <a:cs typeface="B Nazanin" pitchFamily="2" charset="-78"/>
              </a:rPr>
              <a:t>تخریب کلیه </a:t>
            </a:r>
          </a:p>
          <a:p>
            <a:pPr marL="0" indent="0" algn="r" rtl="1">
              <a:buNone/>
            </a:pPr>
            <a:r>
              <a:rPr lang="fa-IR" dirty="0">
                <a:solidFill>
                  <a:srgbClr val="FF0000"/>
                </a:solidFill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dirty="0" smtClean="0">
                <a:solidFill>
                  <a:srgbClr val="FF0000"/>
                </a:solidFill>
                <a:latin typeface="Times New Roman" pitchFamily="18" charset="0"/>
                <a:cs typeface="B Nazanin" pitchFamily="2" charset="-78"/>
              </a:rPr>
              <a:t>نکته مهم:به همراه مصرف پروتئین آب زیادی باید مصرف شود ضمن اینکه آب زیاد باعث ریزش پروتئین می شود</a:t>
            </a:r>
            <a:endParaRPr lang="en-US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482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9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52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4873752"/>
          </a:xfrm>
        </p:spPr>
        <p:txBody>
          <a:bodyPr>
            <a:normAutofit fontScale="92500" lnSpcReduction="10000"/>
          </a:bodyPr>
          <a:lstStyle/>
          <a:p>
            <a:pPr algn="r" rtl="1">
              <a:buFont typeface="Wingdings" pitchFamily="2" charset="2"/>
              <a:buChar char="q"/>
            </a:pP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مهمترین هورمونهایی که باعث افزایش سنتز پروتئین در بدن می شوند</a:t>
            </a:r>
          </a:p>
          <a:p>
            <a:pPr algn="r" rtl="1">
              <a:buFont typeface="Wingdings" pitchFamily="2" charset="2"/>
              <a:buChar char="q"/>
            </a:pPr>
            <a:r>
              <a:rPr lang="fa-IR" b="1" dirty="0">
                <a:latin typeface="Times New Roman" pitchFamily="18" charset="0"/>
                <a:cs typeface="B Nazanin" pitchFamily="2" charset="-78"/>
              </a:rPr>
              <a:t>هورمون </a:t>
            </a:r>
            <a:r>
              <a:rPr lang="fa-IR" b="1" dirty="0" smtClean="0">
                <a:latin typeface="Times New Roman" pitchFamily="18" charset="0"/>
                <a:cs typeface="B Nazanin" pitchFamily="2" charset="-78"/>
              </a:rPr>
              <a:t>رشد(</a:t>
            </a:r>
            <a:r>
              <a:rPr lang="en-US" b="1" dirty="0" smtClean="0">
                <a:latin typeface="Times New Roman" pitchFamily="18" charset="0"/>
                <a:cs typeface="B Nazanin" pitchFamily="2" charset="-78"/>
              </a:rPr>
              <a:t>GH</a:t>
            </a:r>
            <a:r>
              <a:rPr lang="fa-IR" b="1" dirty="0" smtClean="0">
                <a:latin typeface="Times New Roman" pitchFamily="18" charset="0"/>
                <a:cs typeface="B Nazanin" pitchFamily="2" charset="-78"/>
              </a:rPr>
              <a:t>)</a:t>
            </a:r>
          </a:p>
          <a:p>
            <a:pPr algn="r" rtl="1">
              <a:buFont typeface="Wingdings" pitchFamily="2" charset="2"/>
              <a:buChar char="q"/>
            </a:pPr>
            <a:r>
              <a:rPr lang="fa-IR" b="1" dirty="0" smtClean="0">
                <a:latin typeface="Times New Roman" pitchFamily="18" charset="0"/>
                <a:cs typeface="B Nazanin" pitchFamily="2" charset="-78"/>
              </a:rPr>
              <a:t>هورمون </a:t>
            </a:r>
            <a:r>
              <a:rPr lang="en-US" b="1" dirty="0" smtClean="0">
                <a:latin typeface="Times New Roman" pitchFamily="18" charset="0"/>
                <a:cs typeface="B Nazanin" pitchFamily="2" charset="-78"/>
              </a:rPr>
              <a:t>IGF-1</a:t>
            </a:r>
            <a:endParaRPr lang="en-US" b="1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lang="fa-IR" b="1" dirty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b="1" dirty="0" smtClean="0">
                <a:latin typeface="Times New Roman" pitchFamily="18" charset="0"/>
                <a:cs typeface="B Nazanin" pitchFamily="2" charset="-78"/>
              </a:rPr>
              <a:t>تستوسترون</a:t>
            </a:r>
          </a:p>
          <a:p>
            <a:pPr algn="r" rtl="1">
              <a:buFont typeface="Wingdings" pitchFamily="2" charset="2"/>
              <a:buChar char="q"/>
            </a:pPr>
            <a:r>
              <a:rPr lang="fa-IR" b="1" dirty="0" smtClean="0">
                <a:latin typeface="Times New Roman" pitchFamily="18" charset="0"/>
                <a:cs typeface="B Nazanin" pitchFamily="2" charset="-78"/>
              </a:rPr>
              <a:t>انسولین</a:t>
            </a:r>
          </a:p>
          <a:p>
            <a:pPr algn="r" rtl="1">
              <a:buFont typeface="Wingdings" pitchFamily="2" charset="2"/>
              <a:buChar char="q"/>
            </a:pPr>
            <a:r>
              <a:rPr lang="fa-IR" b="1" dirty="0" smtClean="0">
                <a:latin typeface="Times New Roman" pitchFamily="18" charset="0"/>
                <a:cs typeface="B Nazanin" pitchFamily="2" charset="-78"/>
              </a:rPr>
              <a:t>به همین دلیل ورزشکاران به سمت  مصرف داروهای نیروزا گرایش پیدا کرده اند</a:t>
            </a:r>
          </a:p>
          <a:p>
            <a:pPr algn="r" rtl="1">
              <a:buFont typeface="Wingdings" pitchFamily="2" charset="2"/>
              <a:buChar char="q"/>
            </a:pPr>
            <a:r>
              <a:rPr lang="fa-IR" b="1" dirty="0" smtClean="0">
                <a:solidFill>
                  <a:srgbClr val="FF0000"/>
                </a:solidFill>
                <a:latin typeface="Times New Roman" pitchFamily="18" charset="0"/>
                <a:cs typeface="B Nazanin" pitchFamily="2" charset="-78"/>
              </a:rPr>
              <a:t>داروهای پپتیدی</a:t>
            </a:r>
          </a:p>
          <a:p>
            <a:pPr algn="r" rtl="1">
              <a:buFont typeface="Wingdings" pitchFamily="2" charset="2"/>
              <a:buChar char="q"/>
            </a:pPr>
            <a:r>
              <a:rPr lang="fa-IR" b="1" dirty="0" smtClean="0">
                <a:latin typeface="Times New Roman" pitchFamily="18" charset="0"/>
                <a:cs typeface="B Nazanin" pitchFamily="2" charset="-78"/>
              </a:rPr>
              <a:t>هورمون رشد</a:t>
            </a:r>
          </a:p>
          <a:p>
            <a:pPr algn="r" rtl="1">
              <a:buFont typeface="Wingdings" pitchFamily="2" charset="2"/>
              <a:buChar char="q"/>
            </a:pPr>
            <a:r>
              <a:rPr lang="fa-IR" b="1" dirty="0" smtClean="0">
                <a:latin typeface="Times New Roman" pitchFamily="18" charset="0"/>
                <a:cs typeface="B Nazanin" pitchFamily="2" charset="-78"/>
              </a:rPr>
              <a:t>هورمون انسولین</a:t>
            </a:r>
          </a:p>
          <a:p>
            <a:pPr algn="r" rtl="1">
              <a:buFont typeface="Wingdings" pitchFamily="2" charset="2"/>
              <a:buChar char="q"/>
            </a:pPr>
            <a:r>
              <a:rPr lang="fa-IR" b="1" dirty="0" smtClean="0">
                <a:latin typeface="Times New Roman" pitchFamily="18" charset="0"/>
                <a:cs typeface="B Nazanin" pitchFamily="2" charset="-78"/>
              </a:rPr>
              <a:t>هورمون هگزارلین</a:t>
            </a:r>
          </a:p>
          <a:p>
            <a:pPr algn="r" rtl="1">
              <a:buFont typeface="Wingdings" pitchFamily="2" charset="2"/>
              <a:buChar char="q"/>
            </a:pPr>
            <a:r>
              <a:rPr lang="fa-IR" b="1" dirty="0" smtClean="0">
                <a:latin typeface="Times New Roman" pitchFamily="18" charset="0"/>
                <a:cs typeface="B Nazanin" pitchFamily="2" charset="-78"/>
              </a:rPr>
              <a:t>هورمون فرگمنت</a:t>
            </a:r>
          </a:p>
          <a:p>
            <a:pPr algn="r" rtl="1">
              <a:buFont typeface="Wingdings" pitchFamily="2" charset="2"/>
              <a:buChar char="q"/>
            </a:pPr>
            <a:r>
              <a:rPr lang="fa-IR" b="1" dirty="0" smtClean="0">
                <a:latin typeface="Times New Roman" pitchFamily="18" charset="0"/>
                <a:cs typeface="B Nazanin" pitchFamily="2" charset="-78"/>
              </a:rPr>
              <a:t>هورمون </a:t>
            </a:r>
            <a:r>
              <a:rPr lang="en-US" b="1" dirty="0" smtClean="0">
                <a:latin typeface="Times New Roman" pitchFamily="18" charset="0"/>
                <a:cs typeface="B Nazanin" pitchFamily="2" charset="-78"/>
              </a:rPr>
              <a:t>CJC</a:t>
            </a:r>
            <a:endParaRPr lang="fa-IR" b="1" dirty="0" smtClean="0">
              <a:latin typeface="Times New Roman" pitchFamily="18" charset="0"/>
              <a:cs typeface="B Nazanin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a-IR" b="1" dirty="0" smtClean="0">
              <a:latin typeface="Times New Roman" pitchFamily="18" charset="0"/>
              <a:cs typeface="B Nazanin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en-US" b="1" dirty="0" smtClean="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 descr="C:\Users\farhang\Desktop\سوماتروپین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345" y="3962400"/>
            <a:ext cx="2009775" cy="1419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201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sz="2200" b="1" dirty="0" smtClean="0">
                <a:solidFill>
                  <a:srgbClr val="FF0000"/>
                </a:solidFill>
                <a:cs typeface="B Nazanin" pitchFamily="2" charset="-78"/>
              </a:rPr>
              <a:t>چربی ها</a:t>
            </a:r>
          </a:p>
          <a:p>
            <a:pPr algn="r" rtl="1"/>
            <a:r>
              <a:rPr lang="fa-IR" sz="2200" b="1" dirty="0" smtClean="0">
                <a:cs typeface="B Nazanin" pitchFamily="2" charset="-78"/>
              </a:rPr>
              <a:t>نقش انرژی زایی دارند و  در ساختمان سلولها وجود دارند</a:t>
            </a:r>
          </a:p>
          <a:p>
            <a:pPr algn="r" rtl="1"/>
            <a:r>
              <a:rPr lang="fa-IR" sz="2200" b="1" dirty="0" smtClean="0">
                <a:cs typeface="B Nazanin" pitchFamily="2" charset="-78"/>
              </a:rPr>
              <a:t>به صورت اشباع و غیر شباع وجود دارند</a:t>
            </a:r>
          </a:p>
          <a:p>
            <a:pPr lvl="0" algn="just" rtl="1">
              <a:buClr>
                <a:srgbClr val="FE8637"/>
              </a:buClr>
              <a:buFont typeface="Wingdings" pitchFamily="2" charset="2"/>
              <a:buChar char="q"/>
            </a:pPr>
            <a:r>
              <a:rPr kumimoji="1" lang="fa-IR" sz="2200" b="1" kern="0" dirty="0">
                <a:solidFill>
                  <a:prstClr val="black"/>
                </a:solidFill>
                <a:latin typeface="Arial"/>
                <a:cs typeface="B Nazanin" pitchFamily="2" charset="-78"/>
              </a:rPr>
              <a:t>حدود </a:t>
            </a:r>
            <a:r>
              <a:rPr kumimoji="1" lang="fa-IR" sz="2200" b="1" kern="0" dirty="0" smtClean="0">
                <a:solidFill>
                  <a:prstClr val="black"/>
                </a:solidFill>
                <a:latin typeface="Arial"/>
                <a:cs typeface="B Nazanin" pitchFamily="2" charset="-78"/>
              </a:rPr>
              <a:t>30% </a:t>
            </a:r>
            <a:r>
              <a:rPr kumimoji="1" lang="fa-IR" sz="2200" b="1" kern="0" dirty="0">
                <a:solidFill>
                  <a:prstClr val="black"/>
                </a:solidFill>
                <a:latin typeface="Arial"/>
                <a:cs typeface="B Nazanin" pitchFamily="2" charset="-78"/>
              </a:rPr>
              <a:t>کالری مورد نیاز روزانه را تامین می کنند</a:t>
            </a:r>
          </a:p>
          <a:p>
            <a:pPr lvl="0" algn="just" rtl="1">
              <a:buClr>
                <a:srgbClr val="FE8637"/>
              </a:buClr>
              <a:buFont typeface="Wingdings" pitchFamily="2" charset="2"/>
              <a:buChar char="q"/>
            </a:pPr>
            <a:r>
              <a:rPr kumimoji="1" lang="fa-IR" sz="2200" b="1" kern="0" dirty="0">
                <a:solidFill>
                  <a:prstClr val="black"/>
                </a:solidFill>
                <a:latin typeface="Arial"/>
                <a:cs typeface="B Nazanin" pitchFamily="2" charset="-78"/>
              </a:rPr>
              <a:t>به ازای هر گرم </a:t>
            </a:r>
            <a:r>
              <a:rPr kumimoji="1" lang="fa-IR" sz="2200" b="1" kern="0" dirty="0" smtClean="0">
                <a:solidFill>
                  <a:prstClr val="black"/>
                </a:solidFill>
                <a:latin typeface="Arial"/>
                <a:cs typeface="B Nazanin" pitchFamily="2" charset="-78"/>
              </a:rPr>
              <a:t>چربی</a:t>
            </a:r>
            <a:r>
              <a:rPr kumimoji="1" lang="fa-IR" sz="2200" b="1" kern="0" dirty="0" smtClean="0">
                <a:solidFill>
                  <a:prstClr val="black"/>
                </a:solidFill>
                <a:latin typeface="Arial"/>
                <a:cs typeface="B Nazanin" pitchFamily="2" charset="-78"/>
              </a:rPr>
              <a:t> </a:t>
            </a:r>
            <a:r>
              <a:rPr kumimoji="1" lang="fa-IR" sz="2200" b="1" kern="0" dirty="0" smtClean="0">
                <a:solidFill>
                  <a:prstClr val="black"/>
                </a:solidFill>
                <a:latin typeface="Arial"/>
                <a:cs typeface="B Nazanin" pitchFamily="2" charset="-78"/>
              </a:rPr>
              <a:t>9 </a:t>
            </a:r>
            <a:r>
              <a:rPr kumimoji="1" lang="fa-IR" sz="2200" b="1" kern="0" dirty="0">
                <a:solidFill>
                  <a:prstClr val="black"/>
                </a:solidFill>
                <a:latin typeface="Arial"/>
                <a:cs typeface="B Nazanin" pitchFamily="2" charset="-78"/>
              </a:rPr>
              <a:t>کیلو کالری</a:t>
            </a:r>
            <a:endParaRPr lang="en-US" sz="2200" b="1" dirty="0">
              <a:solidFill>
                <a:prstClr val="black"/>
              </a:solidFill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074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91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منابع غذایی چربیها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چرب های حیوانی</a:t>
            </a:r>
          </a:p>
          <a:p>
            <a:pPr algn="r" rtl="1"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الف: کره</a:t>
            </a:r>
          </a:p>
          <a:p>
            <a:pPr algn="r" rtl="1"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ب:خامه</a:t>
            </a:r>
          </a:p>
          <a:p>
            <a:pPr algn="r" rtl="1"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ج:سایر چربی های حیوانی</a:t>
            </a:r>
          </a:p>
          <a:p>
            <a:pPr algn="r" rtl="1">
              <a:buFont typeface="Wingdings" pitchFamily="2" charset="2"/>
              <a:buChar char="q"/>
            </a:pP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چرب های گیاهی</a:t>
            </a:r>
          </a:p>
          <a:p>
            <a:pPr algn="r" rtl="1">
              <a:buFont typeface="Wingdings" pitchFamily="2" charset="2"/>
              <a:buChar char="q"/>
            </a:pP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الف :روغنها</a:t>
            </a:r>
            <a:r>
              <a:rPr lang="fa-IR" dirty="0" smtClean="0">
                <a:cs typeface="B Nazanin" pitchFamily="2" charset="-78"/>
              </a:rPr>
              <a:t>:از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دانه های گیاهی(بادام زمینی،ذرت،سویا،آفتاب گردان) </a:t>
            </a:r>
          </a:p>
          <a:p>
            <a:pPr algn="r" rtl="1"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روغن زیتون در میان روغن ها جایگاهی استثنایی دارد</a:t>
            </a:r>
          </a:p>
          <a:p>
            <a:pPr algn="r" rtl="1">
              <a:buFont typeface="Wingdings" pitchFamily="2" charset="2"/>
              <a:buChar char="q"/>
            </a:pP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ب:میوه های روغنی  ومغزها </a:t>
            </a:r>
            <a:r>
              <a:rPr lang="fa-IR" dirty="0" smtClean="0">
                <a:cs typeface="B Nazanin" pitchFamily="2" charset="-78"/>
              </a:rPr>
              <a:t>:زیتون ،گردو،فندق،بادام زمینی،مغز های روغنی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098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27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 3" charset="2"/>
              <a:buChar char=""/>
            </a:pPr>
            <a:r>
              <a:rPr lang="fa-IR" dirty="0">
                <a:solidFill>
                  <a:srgbClr val="FF0000"/>
                </a:solidFill>
                <a:latin typeface="Trebuchet MS"/>
                <a:cs typeface="B Nazanin" pitchFamily="2" charset="-78"/>
              </a:rPr>
              <a:t>مهمترین مکمل از جنس چربی</a:t>
            </a:r>
          </a:p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 3" charset="2"/>
              <a:buChar char=""/>
            </a:pPr>
            <a:r>
              <a:rPr lang="fa-IR" dirty="0">
                <a:solidFill>
                  <a:prstClr val="black"/>
                </a:solidFill>
                <a:latin typeface="Trebuchet MS"/>
                <a:cs typeface="B Nazanin" pitchFamily="2" charset="-78"/>
              </a:rPr>
              <a:t>تری گلیسیرید ها شاخه متوسط از جمله بهترین منابع انرژی برای بدن است که خیلی کمتر مستعد ذخیره شدن به شکل چربی در بدن است و دارای فواید بی شماری </a:t>
            </a:r>
            <a:r>
              <a:rPr lang="fa-IR">
                <a:solidFill>
                  <a:prstClr val="black"/>
                </a:solidFill>
                <a:latin typeface="Trebuchet MS"/>
                <a:cs typeface="B Nazanin" pitchFamily="2" charset="-78"/>
              </a:rPr>
              <a:t>می </a:t>
            </a:r>
            <a:r>
              <a:rPr lang="fa-IR" smtClean="0">
                <a:solidFill>
                  <a:prstClr val="black"/>
                </a:solidFill>
                <a:latin typeface="Trebuchet MS"/>
                <a:cs typeface="B Nazanin" pitchFamily="2" charset="-78"/>
              </a:rPr>
              <a:t>باشد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2" descr="C:\Users\farhang\Desktop\MCT-o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80773"/>
            <a:ext cx="2630511" cy="216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70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اسید های چربی ضروری</a:t>
            </a:r>
          </a:p>
          <a:p>
            <a:pPr marL="342900" lvl="0" indent="-3429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kern="0" dirty="0">
                <a:solidFill>
                  <a:srgbClr val="FF0000"/>
                </a:solidFill>
                <a:latin typeface="Arial"/>
                <a:cs typeface="B Nazanin" pitchFamily="2" charset="-78"/>
              </a:rPr>
              <a:t>اسید های چرب امگا 6</a:t>
            </a:r>
            <a:r>
              <a:rPr kumimoji="1" lang="fa-IR" kern="0" dirty="0">
                <a:latin typeface="Arial"/>
                <a:cs typeface="B Nazanin" pitchFamily="2" charset="-78"/>
              </a:rPr>
              <a:t>:اسید لینولئیک ،اسید چرب امگا شش است که در دانه گیاهان و روغن استخراج شده از این دانه ها وجود دارد.یک رژیم غذایی حاوی روغن سبزیجات،دانه های گیاهی،مغزها(آجیل آلات) و غذاهای تهیه شده از غلات سبوس دار مقادیر کافی  از این اسید چرب را برای بدن رتامین می </a:t>
            </a:r>
            <a:r>
              <a:rPr kumimoji="1" lang="fa-IR" kern="0" dirty="0" smtClean="0">
                <a:latin typeface="Arial"/>
                <a:cs typeface="B Nazanin" pitchFamily="2" charset="-78"/>
              </a:rPr>
              <a:t>کنند.</a:t>
            </a:r>
          </a:p>
          <a:p>
            <a:pPr marL="342900" lvl="0" indent="-3429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endParaRPr kumimoji="1" lang="fa-IR" kern="0" dirty="0">
              <a:latin typeface="Arial"/>
              <a:cs typeface="B Nazanin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6" name="Picture 2" descr="C:\Users\farhang\Desktop\9062488_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42162"/>
            <a:ext cx="2971800" cy="196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26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2900" lvl="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ü"/>
            </a:pPr>
            <a:r>
              <a:rPr kumimoji="1" lang="fa-IR" kern="0" dirty="0">
                <a:solidFill>
                  <a:srgbClr val="FF0000"/>
                </a:solidFill>
                <a:latin typeface="Arial"/>
                <a:cs typeface="B Nazanin" pitchFamily="2" charset="-78"/>
              </a:rPr>
              <a:t>اسیدهای چرب امگا 3</a:t>
            </a:r>
            <a:r>
              <a:rPr kumimoji="1" lang="fa-IR" kern="0" dirty="0">
                <a:latin typeface="Arial"/>
                <a:cs typeface="B Nazanin" pitchFamily="2" charset="-78"/>
              </a:rPr>
              <a:t>:این اسیدهای چربی برای تامین رشد وتکامل ضروری  بوده و نقش مهمی در پیشگیری  درمان بیماری  های قلبی عروقی،فشار خون،ورم مفاصل و برخی سرطان های </a:t>
            </a:r>
            <a:r>
              <a:rPr kumimoji="1" lang="fa-IR" kern="0" dirty="0" smtClean="0">
                <a:latin typeface="Arial"/>
                <a:cs typeface="B Nazanin" pitchFamily="2" charset="-78"/>
              </a:rPr>
              <a:t>دارد</a:t>
            </a:r>
          </a:p>
          <a:p>
            <a:pPr marL="342900" lvl="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ü"/>
            </a:pPr>
            <a:r>
              <a:rPr kumimoji="1" lang="fa-IR" kern="0" dirty="0">
                <a:latin typeface="Arial"/>
                <a:cs typeface="B Nazanin" pitchFamily="2" charset="-78"/>
              </a:rPr>
              <a:t>اسید لینولنیک از این دسته اسید های چرب است ماهی هایی که گوشت تیره دارند حاوی امگا 3 هسند</a:t>
            </a:r>
            <a:endParaRPr kumimoji="1" lang="en-US" kern="0" dirty="0">
              <a:latin typeface="Arial"/>
              <a:cs typeface="B Nazanin" pitchFamily="2" charset="-78"/>
            </a:endParaRPr>
          </a:p>
          <a:p>
            <a:pPr marL="342900" lvl="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ü"/>
            </a:pPr>
            <a:endParaRPr kumimoji="1" lang="fa-IR" kern="0" dirty="0">
              <a:latin typeface="Arial"/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050" name="Picture 2" descr="C:\Users\farhang\Desktop\57461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43400"/>
            <a:ext cx="3276600" cy="155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46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مهمترین عوارض ناشی از تجمع چربی در بدن</a:t>
            </a:r>
          </a:p>
          <a:p>
            <a:pPr marL="0" indent="0" algn="r" rtl="1">
              <a:buNone/>
            </a:pPr>
            <a:endParaRPr lang="fa-IR" dirty="0" smtClean="0"/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</a:pPr>
            <a:r>
              <a:rPr lang="fa-IR" sz="2600" dirty="0">
                <a:latin typeface="Times New Roman" pitchFamily="18" charset="0"/>
                <a:cs typeface="B Nazanin" pitchFamily="2" charset="-78"/>
              </a:rPr>
              <a:t>خستگی کبد و اختلال در عملکرد آن </a:t>
            </a:r>
            <a:endParaRPr lang="fa-IR" sz="2600" dirty="0">
              <a:latin typeface="Times New Roman" pitchFamily="18" charset="0"/>
              <a:cs typeface="B Nazanin" pitchFamily="2" charset="-78"/>
              <a:sym typeface="Wingdings" pitchFamily="2" charset="2"/>
            </a:endParaRP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</a:pPr>
            <a:r>
              <a:rPr lang="fa-IR" sz="2600" dirty="0" smtClean="0">
                <a:latin typeface="Times New Roman" pitchFamily="18" charset="0"/>
                <a:cs typeface="B Nazanin" pitchFamily="2" charset="-78"/>
              </a:rPr>
              <a:t>ایجاد </a:t>
            </a:r>
            <a:r>
              <a:rPr lang="fa-IR" sz="2600" dirty="0">
                <a:latin typeface="Times New Roman" pitchFamily="18" charset="0"/>
                <a:cs typeface="B Nazanin" pitchFamily="2" charset="-78"/>
              </a:rPr>
              <a:t>سرگیجه      </a:t>
            </a:r>
            <a:endParaRPr lang="fa-IR" sz="2600" dirty="0" smtClean="0">
              <a:latin typeface="Times New Roman" pitchFamily="18" charset="0"/>
              <a:cs typeface="B Nazanin" pitchFamily="2" charset="-78"/>
            </a:endParaRP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</a:pPr>
            <a:r>
              <a:rPr lang="fa-IR" sz="2600" dirty="0" smtClean="0">
                <a:latin typeface="Times New Roman" pitchFamily="18" charset="0"/>
                <a:cs typeface="B Nazanin" pitchFamily="2" charset="-78"/>
              </a:rPr>
              <a:t>کوچک </a:t>
            </a:r>
            <a:r>
              <a:rPr lang="fa-IR" sz="2600" dirty="0">
                <a:latin typeface="Times New Roman" pitchFamily="18" charset="0"/>
                <a:cs typeface="B Nazanin" pitchFamily="2" charset="-78"/>
              </a:rPr>
              <a:t>شدن حفره </a:t>
            </a:r>
            <a:r>
              <a:rPr lang="fa-IR" sz="2600" dirty="0" smtClean="0">
                <a:latin typeface="Times New Roman" pitchFamily="18" charset="0"/>
                <a:cs typeface="B Nazanin" pitchFamily="2" charset="-78"/>
              </a:rPr>
              <a:t>های قلبی</a:t>
            </a:r>
            <a:endParaRPr lang="fa-IR" sz="2600" dirty="0">
              <a:latin typeface="Times New Roman" pitchFamily="18" charset="0"/>
              <a:cs typeface="B Nazanin" pitchFamily="2" charset="-78"/>
            </a:endParaRP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</a:pPr>
            <a:r>
              <a:rPr lang="fa-IR" sz="2600" dirty="0" smtClean="0">
                <a:latin typeface="Times New Roman" pitchFamily="18" charset="0"/>
                <a:cs typeface="B Nazanin" pitchFamily="2" charset="-78"/>
              </a:rPr>
              <a:t>تصلب </a:t>
            </a:r>
            <a:r>
              <a:rPr lang="fa-IR" sz="2600" dirty="0">
                <a:latin typeface="Times New Roman" pitchFamily="18" charset="0"/>
                <a:cs typeface="B Nazanin" pitchFamily="2" charset="-78"/>
              </a:rPr>
              <a:t>شرایین و افزایش فشار </a:t>
            </a:r>
            <a:r>
              <a:rPr lang="fa-IR" sz="2600" dirty="0" smtClean="0">
                <a:latin typeface="Times New Roman" pitchFamily="18" charset="0"/>
                <a:cs typeface="B Nazanin" pitchFamily="2" charset="-78"/>
              </a:rPr>
              <a:t>خون</a:t>
            </a:r>
            <a:endParaRPr lang="fa-IR" sz="2600" dirty="0">
              <a:latin typeface="Times New Roman" pitchFamily="18" charset="0"/>
              <a:cs typeface="B Nazanin" pitchFamily="2" charset="-78"/>
            </a:endParaRP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</a:pPr>
            <a:r>
              <a:rPr lang="fa-IR" sz="2600" dirty="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600" dirty="0">
                <a:latin typeface="Times New Roman" pitchFamily="18" charset="0"/>
                <a:cs typeface="B Nazanin" pitchFamily="2" charset="-78"/>
              </a:rPr>
              <a:t>اسکلروز عروق و سکته در نواحی مختلف بدن   </a:t>
            </a:r>
            <a:endParaRPr lang="fa-IR" sz="2600" dirty="0" smtClean="0">
              <a:latin typeface="Times New Roman" pitchFamily="18" charset="0"/>
              <a:cs typeface="B Nazanin" pitchFamily="2" charset="-78"/>
            </a:endParaRP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</a:pPr>
            <a:r>
              <a:rPr lang="fa-IR" sz="2600" dirty="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600" dirty="0">
                <a:latin typeface="Times New Roman" pitchFamily="18" charset="0"/>
                <a:cs typeface="B Nazanin" pitchFamily="2" charset="-78"/>
              </a:rPr>
              <a:t>سرطان </a:t>
            </a:r>
            <a:endParaRPr lang="en-US" sz="2600" dirty="0">
              <a:latin typeface="Times New Roman" pitchFamily="18" charset="0"/>
              <a:cs typeface="B Nazanin" pitchFamily="2" charset="-78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074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724400"/>
            <a:ext cx="27146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79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563562"/>
          </a:xfrm>
        </p:spPr>
        <p:txBody>
          <a:bodyPr>
            <a:normAutofit fontScale="90000"/>
          </a:bodyPr>
          <a:lstStyle/>
          <a:p>
            <a:pPr algn="ctr" rtl="1"/>
            <a:endParaRPr lang="en-US" sz="36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7467600" cy="4495800"/>
          </a:xfrm>
        </p:spPr>
        <p:txBody>
          <a:bodyPr>
            <a:normAutofit/>
          </a:bodyPr>
          <a:lstStyle/>
          <a:p>
            <a:pPr algn="just" rtl="1">
              <a:buClrTx/>
              <a:buFont typeface="Wingdings" pitchFamily="2" charset="2"/>
              <a:buChar char="v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پروتئین ها</a:t>
            </a:r>
          </a:p>
          <a:p>
            <a:pPr lvl="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q"/>
            </a:pPr>
            <a:r>
              <a:rPr kumimoji="1" lang="fa-IR" sz="2200" b="1" kern="0" dirty="0">
                <a:latin typeface="Arial"/>
                <a:cs typeface="B Nazanin" pitchFamily="2" charset="-78"/>
              </a:rPr>
              <a:t>پروتئین ها در ← 1) ساختمان سلولی       2) آنزیمها       3) ژنها                            4) پروتئین های انتقال دهنده 2</a:t>
            </a:r>
            <a:r>
              <a:rPr kumimoji="1" lang="en-US" sz="2200" b="1" kern="0" dirty="0">
                <a:latin typeface="Arial"/>
                <a:cs typeface="B Nazanin" pitchFamily="2" charset="-78"/>
              </a:rPr>
              <a:t>O</a:t>
            </a:r>
            <a:r>
              <a:rPr kumimoji="1" lang="fa-IR" sz="2200" b="1" kern="0" dirty="0">
                <a:latin typeface="Arial"/>
                <a:cs typeface="B Nazanin" pitchFamily="2" charset="-78"/>
              </a:rPr>
              <a:t>      5) پروتئین های انقباضی (اکتین، میوزین) </a:t>
            </a:r>
          </a:p>
          <a:p>
            <a:pPr lvl="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Ø"/>
            </a:pPr>
            <a:r>
              <a:rPr kumimoji="1" lang="fa-IR" sz="2200" b="1" kern="0" dirty="0">
                <a:latin typeface="Arial"/>
                <a:cs typeface="B Nazanin" pitchFamily="2" charset="-78"/>
              </a:rPr>
              <a:t>به همین خاطر به پروتئین </a:t>
            </a:r>
            <a:r>
              <a:rPr kumimoji="1" lang="fa-IR" sz="2200" b="1" kern="0" dirty="0">
                <a:solidFill>
                  <a:srgbClr val="FF0000"/>
                </a:solidFill>
                <a:latin typeface="Arial"/>
                <a:cs typeface="B Nazanin" pitchFamily="2" charset="-78"/>
              </a:rPr>
              <a:t>(اساس زندگی) </a:t>
            </a:r>
            <a:r>
              <a:rPr kumimoji="1" lang="fa-IR" sz="2200" b="1" kern="0" dirty="0">
                <a:latin typeface="Arial"/>
                <a:cs typeface="B Nazanin" pitchFamily="2" charset="-78"/>
              </a:rPr>
              <a:t>می </a:t>
            </a:r>
            <a:r>
              <a:rPr kumimoji="1" lang="fa-IR" sz="2200" b="1" kern="0" dirty="0" smtClean="0">
                <a:latin typeface="Arial"/>
                <a:cs typeface="B Nazanin" pitchFamily="2" charset="-78"/>
              </a:rPr>
              <a:t>گویند.</a:t>
            </a:r>
          </a:p>
          <a:p>
            <a:pPr lvl="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q"/>
            </a:pPr>
            <a:r>
              <a:rPr kumimoji="1" lang="fa-IR" sz="2200" b="1" kern="0" dirty="0" smtClean="0">
                <a:latin typeface="Arial"/>
                <a:cs typeface="B Nazanin" pitchFamily="2" charset="-78"/>
              </a:rPr>
              <a:t>میل به مصرف پروتئین  در وزشکاران مبتدی و حرفه ای بالاست.</a:t>
            </a:r>
            <a:endParaRPr kumimoji="1" lang="en-US" sz="2200" b="1" kern="0" dirty="0">
              <a:latin typeface="Arial"/>
              <a:cs typeface="B Nazanin" pitchFamily="2" charset="-78"/>
            </a:endParaRPr>
          </a:p>
          <a:p>
            <a:pPr algn="just" rtl="1">
              <a:buFont typeface="Wingdings" pitchFamily="2" charset="2"/>
              <a:buChar char="q"/>
            </a:pPr>
            <a:r>
              <a:rPr kumimoji="1" lang="fa-IR" sz="2200" b="1" kern="0" dirty="0">
                <a:latin typeface="Arial"/>
                <a:cs typeface="B Nazanin" pitchFamily="2" charset="-78"/>
              </a:rPr>
              <a:t>حدود </a:t>
            </a:r>
            <a:r>
              <a:rPr kumimoji="1" lang="fa-IR" sz="2200" b="1" kern="0" dirty="0" smtClean="0">
                <a:latin typeface="Arial"/>
                <a:cs typeface="B Nazanin" pitchFamily="2" charset="-78"/>
              </a:rPr>
              <a:t>10تا 15</a:t>
            </a:r>
            <a:r>
              <a:rPr kumimoji="1" lang="fa-IR" sz="2200" b="1" kern="0" dirty="0">
                <a:latin typeface="Arial"/>
                <a:cs typeface="B Nazanin" pitchFamily="2" charset="-78"/>
              </a:rPr>
              <a:t>% کالری مورد نیاز روزانه را تامین می </a:t>
            </a:r>
            <a:r>
              <a:rPr kumimoji="1" lang="fa-IR" sz="2200" b="1" kern="0" dirty="0" smtClean="0">
                <a:latin typeface="Arial"/>
                <a:cs typeface="B Nazanin" pitchFamily="2" charset="-78"/>
              </a:rPr>
              <a:t>کنند</a:t>
            </a:r>
          </a:p>
          <a:p>
            <a:pPr algn="just" rtl="1">
              <a:buFont typeface="Wingdings" pitchFamily="2" charset="2"/>
              <a:buChar char="q"/>
            </a:pPr>
            <a:r>
              <a:rPr kumimoji="1" lang="fa-IR" sz="2200" b="1" kern="0" dirty="0" smtClean="0">
                <a:latin typeface="Arial"/>
                <a:cs typeface="B Nazanin" pitchFamily="2" charset="-78"/>
              </a:rPr>
              <a:t>به ازای هر گرم پروتئین 4 کیلو کالری</a:t>
            </a:r>
            <a:endParaRPr lang="en-US" sz="22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4533900"/>
            <a:ext cx="3155126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21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</a:pPr>
            <a:r>
              <a:rPr lang="fa-IR" dirty="0">
                <a:latin typeface="Times New Roman" pitchFamily="18" charset="0"/>
                <a:cs typeface="B Nazanin" pitchFamily="2" charset="-78"/>
              </a:rPr>
              <a:t>مشکل اصلی در ارتباط با چربیها، سرعت برداشت آنها توسط عضله درحال ورزش و اکسایش آن است. </a:t>
            </a:r>
            <a:endParaRPr lang="fa-IR" dirty="0" smtClean="0">
              <a:latin typeface="Times New Roman" pitchFamily="18" charset="0"/>
              <a:cs typeface="B Nazanin" pitchFamily="2" charset="-78"/>
            </a:endParaRP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</a:pPr>
            <a:r>
              <a:rPr lang="fa-IR" dirty="0" smtClean="0">
                <a:latin typeface="Times New Roman" pitchFamily="18" charset="0"/>
                <a:cs typeface="B Nazanin" pitchFamily="2" charset="-78"/>
              </a:rPr>
              <a:t>بدین </a:t>
            </a:r>
            <a:r>
              <a:rPr lang="fa-IR" dirty="0">
                <a:latin typeface="Times New Roman" pitchFamily="18" charset="0"/>
                <a:cs typeface="B Nazanin" pitchFamily="2" charset="-78"/>
              </a:rPr>
              <a:t>مفهوم که اکسایش چربیها فقط می تواند </a:t>
            </a:r>
            <a:r>
              <a:rPr lang="en-US" dirty="0">
                <a:latin typeface="Times New Roman" pitchFamily="18" charset="0"/>
                <a:cs typeface="B Nazanin" pitchFamily="2" charset="-78"/>
              </a:rPr>
              <a:t>ATP</a:t>
            </a:r>
            <a:r>
              <a:rPr lang="fa-IR" dirty="0">
                <a:latin typeface="Times New Roman" pitchFamily="18" charset="0"/>
                <a:cs typeface="B Nazanin" pitchFamily="2" charset="-78"/>
              </a:rPr>
              <a:t> را با سرعتی کافی و شدتی حدود 60% از </a:t>
            </a:r>
            <a:r>
              <a:rPr lang="en-US" dirty="0">
                <a:latin typeface="Times New Roman" pitchFamily="18" charset="0"/>
                <a:cs typeface="B Nazanin" pitchFamily="2" charset="-78"/>
              </a:rPr>
              <a:t>Vo2 max</a:t>
            </a:r>
            <a:r>
              <a:rPr lang="fa-IR" dirty="0">
                <a:latin typeface="Times New Roman" pitchFamily="18" charset="0"/>
                <a:cs typeface="B Nazanin" pitchFamily="2" charset="-78"/>
              </a:rPr>
              <a:t> تأمین </a:t>
            </a:r>
            <a:r>
              <a:rPr lang="fa-IR" dirty="0" smtClean="0">
                <a:latin typeface="Times New Roman" pitchFamily="18" charset="0"/>
                <a:cs typeface="B Nazanin" pitchFamily="2" charset="-78"/>
              </a:rPr>
              <a:t>کند</a:t>
            </a:r>
            <a:r>
              <a:rPr lang="fa-IR" dirty="0" smtClean="0">
                <a:solidFill>
                  <a:srgbClr val="FF0000"/>
                </a:solidFill>
                <a:latin typeface="Times New Roman" pitchFamily="18" charset="0"/>
                <a:cs typeface="B Nazanin" pitchFamily="2" charset="-78"/>
              </a:rPr>
              <a:t>(شدت متوسط). </a:t>
            </a:r>
            <a:endParaRPr lang="fa-IR" dirty="0">
              <a:solidFill>
                <a:srgbClr val="FF0000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098" name="Picture 2" descr="C:\Users\farhang\Desktop\treadmill3-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367" y="3502133"/>
            <a:ext cx="38100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88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fa-IR" b="1" dirty="0" smtClean="0">
                <a:solidFill>
                  <a:srgbClr val="FF0000"/>
                </a:solidFill>
                <a:latin typeface="Calibri"/>
                <a:ea typeface="+mj-ea"/>
                <a:cs typeface="B Nazanin" pitchFamily="2" charset="-78"/>
              </a:rPr>
              <a:t>مکمل چربی سوز</a:t>
            </a:r>
          </a:p>
          <a:p>
            <a:pPr algn="r" rtl="1">
              <a:buFont typeface="Wingdings" pitchFamily="2" charset="2"/>
              <a:buChar char="q"/>
            </a:pPr>
            <a:r>
              <a:rPr lang="fa-IR" b="1" dirty="0" smtClean="0">
                <a:solidFill>
                  <a:srgbClr val="FF0000"/>
                </a:solidFill>
                <a:latin typeface="Calibri"/>
                <a:ea typeface="+mj-ea"/>
                <a:cs typeface="B Nazanin" pitchFamily="2" charset="-78"/>
              </a:rPr>
              <a:t>ال-کارنیتین</a:t>
            </a:r>
          </a:p>
          <a:p>
            <a:pPr marL="342900" lvl="0" indent="-342900" algn="r" rtl="1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fa-IR" dirty="0">
                <a:latin typeface="Calibri"/>
                <a:cs typeface="B Nazanin" pitchFamily="2" charset="-78"/>
              </a:rPr>
              <a:t>کاهش وزن و چربی</a:t>
            </a:r>
          </a:p>
          <a:p>
            <a:pPr algn="r" rtl="1">
              <a:buFont typeface="Wingdings" pitchFamily="2" charset="2"/>
              <a:buChar char="q"/>
            </a:pPr>
            <a:endParaRPr lang="en-US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186" y="2438400"/>
            <a:ext cx="1828800" cy="342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99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cs typeface="B Nazanin" pitchFamily="2" charset="-78"/>
              </a:rPr>
              <a:t>مکمل چربی سوز</a:t>
            </a:r>
          </a:p>
          <a:p>
            <a:pPr algn="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کافئین</a:t>
            </a:r>
            <a:r>
              <a:rPr lang="fa-IR" b="1" dirty="0" smtClean="0">
                <a:cs typeface="B Nazanin" pitchFamily="2" charset="-78"/>
              </a:rPr>
              <a:t> </a:t>
            </a:r>
          </a:p>
          <a:p>
            <a:pPr marL="342900" lvl="0" indent="-342900" algn="r" rtl="1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fa-IR" b="1" dirty="0">
                <a:solidFill>
                  <a:prstClr val="black"/>
                </a:solidFill>
                <a:latin typeface="Calibri"/>
                <a:cs typeface="B Nazanin" pitchFamily="2" charset="-78"/>
              </a:rPr>
              <a:t>در بسیاری از ورزش های فردی و تیمی مطالعه </a:t>
            </a:r>
            <a:r>
              <a:rPr lang="fa-IR" b="1" dirty="0" smtClean="0">
                <a:solidFill>
                  <a:prstClr val="black"/>
                </a:solidFill>
                <a:latin typeface="Calibri"/>
                <a:cs typeface="B Nazanin" pitchFamily="2" charset="-78"/>
              </a:rPr>
              <a:t>شده </a:t>
            </a:r>
            <a:r>
              <a:rPr lang="fa-IR" sz="2400" b="1" dirty="0" smtClean="0">
                <a:solidFill>
                  <a:prstClr val="black"/>
                </a:solidFill>
                <a:latin typeface="Calibri"/>
                <a:cs typeface="B Nazanin" pitchFamily="2" charset="-78"/>
              </a:rPr>
              <a:t>فوتبال</a:t>
            </a:r>
            <a:r>
              <a:rPr lang="fa-IR" sz="2400" b="1" dirty="0">
                <a:solidFill>
                  <a:prstClr val="black"/>
                </a:solidFill>
                <a:latin typeface="Calibri"/>
                <a:cs typeface="B Nazanin" pitchFamily="2" charset="-78"/>
              </a:rPr>
              <a:t>، بدمینتون، بسکتبال، راگبی</a:t>
            </a:r>
          </a:p>
          <a:p>
            <a:pPr marL="342900" lvl="0" indent="-342900" algn="r" rtl="1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fa-IR" b="1" dirty="0" smtClean="0">
                <a:solidFill>
                  <a:prstClr val="black"/>
                </a:solidFill>
                <a:latin typeface="Calibri"/>
                <a:cs typeface="B Nazanin" pitchFamily="2" charset="-78"/>
              </a:rPr>
              <a:t>موثر </a:t>
            </a:r>
            <a:r>
              <a:rPr lang="fa-IR" b="1" dirty="0">
                <a:solidFill>
                  <a:prstClr val="black"/>
                </a:solidFill>
                <a:latin typeface="Calibri"/>
                <a:cs typeface="B Nazanin" pitchFamily="2" charset="-78"/>
              </a:rPr>
              <a:t>در ورزش های مختلف بویژه </a:t>
            </a:r>
            <a:r>
              <a:rPr lang="fa-IR" b="1" dirty="0" smtClean="0">
                <a:solidFill>
                  <a:prstClr val="black"/>
                </a:solidFill>
                <a:latin typeface="Calibri"/>
                <a:cs typeface="B Nazanin" pitchFamily="2" charset="-78"/>
              </a:rPr>
              <a:t>استقامتی</a:t>
            </a:r>
            <a:endParaRPr lang="fa-IR" b="1" dirty="0">
              <a:solidFill>
                <a:prstClr val="black"/>
              </a:solidFill>
              <a:latin typeface="Calibri"/>
              <a:cs typeface="B Nazanin" pitchFamily="2" charset="-78"/>
            </a:endParaRPr>
          </a:p>
          <a:p>
            <a:pPr marL="342900" lvl="0" indent="-342900" algn="r" rtl="1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fa-IR" b="1" dirty="0" smtClean="0">
                <a:solidFill>
                  <a:prstClr val="black"/>
                </a:solidFill>
                <a:latin typeface="Calibri"/>
                <a:cs typeface="B Nazanin" pitchFamily="2" charset="-78"/>
              </a:rPr>
              <a:t>کاهش وزن</a:t>
            </a:r>
            <a:endParaRPr lang="fa-IR" b="1" dirty="0">
              <a:solidFill>
                <a:prstClr val="black"/>
              </a:solidFill>
              <a:latin typeface="Calibri"/>
              <a:cs typeface="B Nazanin" pitchFamily="2" charset="-78"/>
            </a:endParaRPr>
          </a:p>
          <a:p>
            <a:pPr marL="342900" lvl="0" indent="-342900" algn="r" rtl="1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fa-IR" b="1" dirty="0">
                <a:solidFill>
                  <a:prstClr val="black"/>
                </a:solidFill>
                <a:latin typeface="Calibri"/>
                <a:cs typeface="B Nazanin" pitchFamily="2" charset="-78"/>
              </a:rPr>
              <a:t>کاهش احساس خستگی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122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78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مکمل  چربی سوز </a:t>
            </a:r>
            <a:r>
              <a:rPr lang="en-US" b="1" dirty="0" smtClean="0">
                <a:solidFill>
                  <a:srgbClr val="FF0000"/>
                </a:solidFill>
                <a:cs typeface="B Nazanin" pitchFamily="2" charset="-78"/>
              </a:rPr>
              <a:t>CLA</a:t>
            </a:r>
          </a:p>
          <a:p>
            <a:pPr algn="r" rtl="1"/>
            <a:r>
              <a:rPr lang="fa-IR" b="1" dirty="0"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کاهش وزن و چربی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146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6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343400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بخش دوم  تنظیم رژیم  غذایی</a:t>
            </a:r>
          </a:p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 3" charset="2"/>
              <a:buChar char=""/>
            </a:pPr>
            <a:r>
              <a:rPr lang="fa-I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Lotus" pitchFamily="2" charset="-78"/>
              </a:rPr>
              <a:t>ورزشکار </a:t>
            </a:r>
            <a:r>
              <a:rPr lang="fa-IR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Lotus" pitchFamily="2" charset="-78"/>
              </a:rPr>
              <a:t>فوتبالیست </a:t>
            </a:r>
            <a:r>
              <a:rPr lang="fa-I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Lotus" pitchFamily="2" charset="-78"/>
              </a:rPr>
              <a:t>مرد 25 </a:t>
            </a:r>
            <a:r>
              <a:rPr lang="fa-IR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Lotus" pitchFamily="2" charset="-78"/>
              </a:rPr>
              <a:t>سال ، وزن 75 و قد 181 سانتی </a:t>
            </a:r>
            <a:r>
              <a:rPr lang="fa-I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Lotus" pitchFamily="2" charset="-78"/>
              </a:rPr>
              <a:t>متر  میزان کالری روزانه و میزان درصد و گرم کربوهیدرات،چربی و پروتئین را محاسبه کنید؟  </a:t>
            </a:r>
            <a:endParaRPr lang="fa-IR" b="1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B Lotus" pitchFamily="2" charset="-78"/>
            </a:endParaRPr>
          </a:p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 3" charset="2"/>
              <a:buChar char=""/>
            </a:pPr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Lotus" pitchFamily="2" charset="-78"/>
              </a:rPr>
              <a:t>BMI=22</a:t>
            </a:r>
            <a:endParaRPr lang="en-US" b="1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6" name="Picture 2" descr="C:\Users\farhang\Desktop\52369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4800"/>
            <a:ext cx="2755726" cy="183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87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مراحل مختلف برای بدست آوردن میزان کاری کل روزانه 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برای میزان انرژی مورد نیاز برای فعالیت بدنی به پاور بعدی مراجعه فرمایید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85" y="2590800"/>
            <a:ext cx="6684953" cy="390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97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Char char="q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با توجه به میزان فعالیت بدنی روزانه یکی از درصدهای زیر  انتخاب کنید</a:t>
            </a:r>
            <a:endParaRPr lang="en-US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Content Placeholder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794327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95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مرحل  اول محاسبه </a:t>
            </a:r>
            <a:r>
              <a:rPr lang="en-US" dirty="0" smtClean="0">
                <a:cs typeface="B Nazanin" pitchFamily="2" charset="-78"/>
              </a:rPr>
              <a:t>BMR</a:t>
            </a:r>
            <a:r>
              <a:rPr lang="fa-IR" dirty="0" smtClean="0">
                <a:cs typeface="B Nazanin" pitchFamily="2" charset="-78"/>
              </a:rPr>
              <a:t> یا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متابولیسم پایه </a:t>
            </a:r>
            <a:r>
              <a:rPr lang="fa-IR" dirty="0" smtClean="0">
                <a:cs typeface="B Nazanin" pitchFamily="2" charset="-78"/>
              </a:rPr>
              <a:t>است با توجه با اینکه ور</a:t>
            </a:r>
            <a:r>
              <a:rPr lang="fa-IR" dirty="0">
                <a:cs typeface="B Nazanin" pitchFamily="2" charset="-78"/>
              </a:rPr>
              <a:t>ز</a:t>
            </a:r>
            <a:r>
              <a:rPr lang="fa-IR" dirty="0" smtClean="0">
                <a:cs typeface="B Nazanin" pitchFamily="2" charset="-78"/>
              </a:rPr>
              <a:t>شکار مرد می باشد(معادله اول)</a:t>
            </a:r>
          </a:p>
          <a:p>
            <a:pPr marL="0" indent="0" algn="ctr" rtl="1">
              <a:buNone/>
            </a:pPr>
            <a:r>
              <a:rPr lang="en-US" dirty="0" smtClean="0">
                <a:cs typeface="B Nazanin" pitchFamily="2" charset="-78"/>
              </a:rPr>
              <a:t>BRM=75*24*1=1800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05200"/>
            <a:ext cx="6400800" cy="126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34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مرحله دوم  انرژی مورد نیاز برای فعالیت بدنی 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با توجه به اینکه بازیکن فوتبالیست است و فعالیت ورزشی نسبتا سنگین  دارد ضریب 0/8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 انتخاب می شود(اسلاید 26)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فعالیت بدنی=1800*0/8 =1440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انرژی  مورد نیار فعالیت بدنی برابر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1440</a:t>
            </a:r>
            <a:r>
              <a:rPr lang="fa-IR" dirty="0" smtClean="0">
                <a:cs typeface="B Nazanin" pitchFamily="2" charset="-78"/>
              </a:rPr>
              <a:t> کالری می باشد</a:t>
            </a:r>
          </a:p>
          <a:p>
            <a:pPr marL="0" indent="0" algn="r" rtl="1">
              <a:buNone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62400"/>
            <a:ext cx="366422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56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مرحله سوم محاسبه اثر گرمایی  غذاست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این انرژی  مصرفی برای هضم،جذب،انتقال،سوخت و ساز و ذخیره سازی در بدن است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به پاور شماره 25 مراجعه کنید</a:t>
            </a:r>
          </a:p>
          <a:p>
            <a:pPr marL="0" indent="0" rtl="1">
              <a:buNone/>
            </a:pPr>
            <a:endParaRPr lang="en-US" dirty="0" smtClean="0">
              <a:cs typeface="B Nazanin" pitchFamily="2" charset="-78"/>
            </a:endParaRPr>
          </a:p>
          <a:p>
            <a:pPr marL="0" indent="0" rtl="1">
              <a:buNone/>
            </a:pPr>
            <a:endParaRPr lang="en-US" dirty="0" smtClean="0">
              <a:cs typeface="B Nazanin" pitchFamily="2" charset="-78"/>
            </a:endParaRPr>
          </a:p>
          <a:p>
            <a:pPr marL="0" indent="0" rtl="1">
              <a:buNone/>
            </a:pPr>
            <a:r>
              <a:rPr lang="en-US" dirty="0" smtClean="0">
                <a:cs typeface="B Nazanin" pitchFamily="2" charset="-78"/>
              </a:rPr>
              <a:t>(1800+1440)*0/1=</a:t>
            </a:r>
            <a:r>
              <a:rPr lang="en-US" dirty="0" smtClean="0">
                <a:solidFill>
                  <a:srgbClr val="FF0000"/>
                </a:solidFill>
                <a:cs typeface="B Nazanin" pitchFamily="2" charset="-78"/>
              </a:rPr>
              <a:t>324</a:t>
            </a:r>
          </a:p>
          <a:p>
            <a:pPr marL="0" indent="0" rtl="1">
              <a:buNone/>
            </a:pPr>
            <a:endParaRPr lang="en-US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4381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54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2200" b="1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Lotus" pitchFamily="2" charset="-78"/>
              </a:rPr>
              <a:t>غذاهای سرشار از پروتئین  که با مصرف آنها 10 گرم پروتئین بدست می آید</a:t>
            </a:r>
            <a:br>
              <a:rPr lang="fa-IR" sz="2200" b="1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Lotus" pitchFamily="2" charset="-78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" pitchFamily="2" charset="2"/>
              <a:buChar char="v"/>
            </a:pPr>
            <a:r>
              <a:rPr lang="fa-IR" sz="1800" b="1" dirty="0">
                <a:solidFill>
                  <a:srgbClr val="FF0000"/>
                </a:solidFill>
                <a:latin typeface="Trebuchet MS"/>
                <a:cs typeface="B Nazanin" pitchFamily="2" charset="-78"/>
              </a:rPr>
              <a:t>پروتئین های گیاهی</a:t>
            </a:r>
          </a:p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" pitchFamily="2" charset="2"/>
              <a:buChar char="q"/>
            </a:pPr>
            <a:r>
              <a:rPr lang="fa-IR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2</a:t>
            </a:r>
            <a:r>
              <a:rPr lang="fa-IR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 عدد برش نان</a:t>
            </a:r>
          </a:p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" pitchFamily="2" charset="2"/>
              <a:buChar char="q"/>
            </a:pPr>
            <a:r>
              <a:rPr lang="fa-IR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90 گرم غلات صبحانه</a:t>
            </a:r>
          </a:p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" pitchFamily="2" charset="2"/>
              <a:buChar char="q"/>
            </a:pPr>
            <a:r>
              <a:rPr lang="fa-IR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2 فنجان ماکارونی پخته یا 3 فنجان برنج</a:t>
            </a:r>
          </a:p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" pitchFamily="2" charset="2"/>
              <a:buChar char="q"/>
            </a:pPr>
            <a:r>
              <a:rPr lang="fa-IR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400 میلی لیتر شیر سویا</a:t>
            </a:r>
          </a:p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" pitchFamily="2" charset="2"/>
              <a:buChar char="q"/>
            </a:pPr>
            <a:r>
              <a:rPr lang="fa-IR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60 گرم آجیل</a:t>
            </a:r>
          </a:p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" pitchFamily="2" charset="2"/>
              <a:buChar char="q"/>
            </a:pPr>
            <a:r>
              <a:rPr lang="fa-IR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120 گرم پنیر یا گوشت سویا</a:t>
            </a:r>
          </a:p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" pitchFamily="2" charset="2"/>
              <a:buChar char="q"/>
            </a:pPr>
            <a:r>
              <a:rPr lang="fa-IR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150 گرم حبوبات یا عدس</a:t>
            </a:r>
            <a:endParaRPr lang="en-US" sz="1800" b="1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B Nazanin" pitchFamily="2" charset="-78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0" algn="r" defTabSz="457200" rtl="1">
              <a:spcBef>
                <a:spcPts val="1000"/>
              </a:spcBef>
              <a:buClr>
                <a:srgbClr val="FF0000"/>
              </a:buClr>
              <a:buSzPct val="80000"/>
              <a:buFont typeface="Wingdings" pitchFamily="2" charset="2"/>
              <a:buChar char="v"/>
            </a:pPr>
            <a:r>
              <a:rPr lang="fa-IR" sz="2000" b="1" dirty="0">
                <a:solidFill>
                  <a:srgbClr val="FF0000"/>
                </a:solidFill>
                <a:latin typeface="Trebuchet MS"/>
                <a:cs typeface="B Nazanin" pitchFamily="2" charset="-78"/>
              </a:rPr>
              <a:t>پروتئین های حیوانی</a:t>
            </a:r>
          </a:p>
          <a:p>
            <a:pPr marL="342900" lvl="0" indent="-342900" algn="r" defTabSz="457200" rtl="1">
              <a:spcBef>
                <a:spcPts val="1000"/>
              </a:spcBef>
              <a:buSzPct val="80000"/>
              <a:buFont typeface="Wingdings" pitchFamily="2" charset="2"/>
              <a:buChar char="q"/>
            </a:pPr>
            <a:r>
              <a:rPr lang="fa-I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2 عدد تخم مرغ</a:t>
            </a:r>
          </a:p>
          <a:p>
            <a:pPr marL="342900" lvl="0" indent="-342900" algn="r" defTabSz="457200" rtl="1">
              <a:spcBef>
                <a:spcPts val="1000"/>
              </a:spcBef>
              <a:buSzPct val="80000"/>
              <a:buFont typeface="Wingdings" pitchFamily="2" charset="2"/>
              <a:buChar char="q"/>
            </a:pPr>
            <a:r>
              <a:rPr lang="fa-I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300 میلی لیتر شیر گاو</a:t>
            </a:r>
          </a:p>
          <a:p>
            <a:pPr marL="342900" lvl="0" indent="-342900" algn="r" defTabSz="457200" rtl="1">
              <a:spcBef>
                <a:spcPts val="1000"/>
              </a:spcBef>
              <a:buSzPct val="80000"/>
              <a:buFont typeface="Wingdings" pitchFamily="2" charset="2"/>
              <a:buChar char="q"/>
            </a:pPr>
            <a:r>
              <a:rPr lang="fa-I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20 گرم شیر خشک بدون چربی</a:t>
            </a:r>
          </a:p>
          <a:p>
            <a:pPr marL="342900" lvl="0" indent="-342900" algn="r" defTabSz="457200" rtl="1">
              <a:spcBef>
                <a:spcPts val="1000"/>
              </a:spcBef>
              <a:buSzPct val="80000"/>
              <a:buFont typeface="Wingdings" pitchFamily="2" charset="2"/>
              <a:buChar char="q"/>
            </a:pPr>
            <a:r>
              <a:rPr lang="fa-I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30 گرم پنیر</a:t>
            </a:r>
          </a:p>
          <a:p>
            <a:pPr marL="342900" lvl="0" indent="-342900" algn="r" defTabSz="457200" rtl="1">
              <a:spcBef>
                <a:spcPts val="1000"/>
              </a:spcBef>
              <a:buSzPct val="80000"/>
              <a:buFont typeface="Wingdings" pitchFamily="2" charset="2"/>
              <a:buChar char="q"/>
            </a:pPr>
            <a:r>
              <a:rPr lang="fa-I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200 گرم ماست</a:t>
            </a:r>
          </a:p>
          <a:p>
            <a:pPr marL="342900" lvl="0" indent="-342900" algn="r" defTabSz="457200" rtl="1">
              <a:spcBef>
                <a:spcPts val="1000"/>
              </a:spcBef>
              <a:buSzPct val="80000"/>
              <a:buFont typeface="Wingdings" pitchFamily="2" charset="2"/>
              <a:buChar char="q"/>
            </a:pPr>
            <a:r>
              <a:rPr lang="fa-I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35 تا 50 گرم گوشت قرمز،گوشت سفید(ماهی یا مرغ)</a:t>
            </a:r>
          </a:p>
          <a:p>
            <a:pPr marL="342900" lvl="0" indent="-342900" algn="r" defTabSz="457200" rtl="1">
              <a:spcBef>
                <a:spcPts val="1000"/>
              </a:spcBef>
              <a:buSzPct val="80000"/>
              <a:buFont typeface="Wingdings" pitchFamily="2" charset="2"/>
              <a:buChar char="q"/>
            </a:pPr>
            <a:r>
              <a:rPr lang="fa-I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150 میلی لیتر مخلولی از میوها به همراه مکمل های مایع غذایی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09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 مرحله چهارم محاسبه کل انرژی روزانه است</a:t>
            </a:r>
          </a:p>
          <a:p>
            <a:pPr algn="r" rtl="1"/>
            <a:r>
              <a:rPr lang="fa-IR" dirty="0" smtClean="0"/>
              <a:t>اعداد سه مرحله قبل با هم جمع می شوند</a:t>
            </a:r>
          </a:p>
          <a:p>
            <a:pPr algn="r" rtl="1"/>
            <a:endParaRPr lang="fa-IR" dirty="0"/>
          </a:p>
          <a:p>
            <a:pPr marL="0" indent="0" rtl="1">
              <a:buNone/>
            </a:pPr>
            <a:endParaRPr lang="en-US" dirty="0" smtClean="0"/>
          </a:p>
          <a:p>
            <a:pPr marL="0" indent="0" rtl="1">
              <a:buNone/>
            </a:pPr>
            <a:r>
              <a:rPr lang="en-US" dirty="0" smtClean="0"/>
              <a:t>     1800+1440+324=</a:t>
            </a:r>
            <a:r>
              <a:rPr lang="en-US" dirty="0" smtClean="0">
                <a:solidFill>
                  <a:srgbClr val="FF0000"/>
                </a:solidFill>
              </a:rPr>
              <a:t>3564</a:t>
            </a:r>
            <a:endParaRPr lang="fa-IR" dirty="0" smtClean="0">
              <a:solidFill>
                <a:srgbClr val="FF0000"/>
              </a:solidFill>
            </a:endParaRPr>
          </a:p>
          <a:p>
            <a:pPr rtl="1"/>
            <a:endParaRPr lang="fa-IR" dirty="0" smtClean="0"/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00350"/>
            <a:ext cx="48863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25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" pitchFamily="2" charset="2"/>
              <a:buChar char="q"/>
            </a:pPr>
            <a:r>
              <a:rPr lang="fa-IR" sz="1800" b="1" dirty="0">
                <a:solidFill>
                  <a:srgbClr val="FF0000"/>
                </a:solidFill>
                <a:latin typeface="Trebuchet MS"/>
                <a:cs typeface="B Nazanin" pitchFamily="2" charset="-78"/>
              </a:rPr>
              <a:t>نیاز مصرفی </a:t>
            </a:r>
            <a:r>
              <a:rPr lang="fa-IR" sz="1800" b="1" dirty="0" smtClean="0">
                <a:solidFill>
                  <a:srgbClr val="FF0000"/>
                </a:solidFill>
                <a:latin typeface="Trebuchet MS"/>
                <a:cs typeface="B Nazanin" pitchFamily="2" charset="-78"/>
              </a:rPr>
              <a:t>ورزشکاران براساس  درصد و گرم روزانه:</a:t>
            </a:r>
          </a:p>
          <a:p>
            <a:pPr lvl="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" pitchFamily="2" charset="2"/>
              <a:buChar char="q"/>
            </a:pPr>
            <a:r>
              <a:rPr lang="fa-IR" sz="1800" b="1" dirty="0" smtClean="0">
                <a:solidFill>
                  <a:srgbClr val="FF0000"/>
                </a:solidFill>
                <a:latin typeface="Trebuchet MS"/>
                <a:cs typeface="B Nazanin" pitchFamily="2" charset="-78"/>
              </a:rPr>
              <a:t>با توجه به الگوی زیر میزان  درصد برای ورزشکار انتخاب شده است</a:t>
            </a:r>
            <a:endParaRPr lang="fa-IR" sz="1800" b="1" dirty="0">
              <a:solidFill>
                <a:srgbClr val="FF0000"/>
              </a:solidFill>
              <a:latin typeface="Trebuchet MS"/>
              <a:cs typeface="B Nazanin" pitchFamily="2" charset="-78"/>
            </a:endParaRPr>
          </a:p>
          <a:p>
            <a:pPr marL="342900" lvl="0" indent="-342900" algn="r" rtl="1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v"/>
            </a:pPr>
            <a:r>
              <a:rPr kumimoji="1" lang="fa-IR" sz="2200" b="1" kern="0" dirty="0">
                <a:latin typeface="Arial"/>
                <a:cs typeface="B Roya" pitchFamily="2" charset="-78"/>
              </a:rPr>
              <a:t>کربوهیدرات ، 55% تا 60 %</a:t>
            </a:r>
          </a:p>
          <a:p>
            <a:pPr marL="342900" lvl="0" indent="-342900" algn="r" rtl="1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v"/>
            </a:pPr>
            <a:r>
              <a:rPr kumimoji="1" lang="fa-IR" sz="2200" b="1" kern="0" dirty="0">
                <a:latin typeface="Arial"/>
                <a:cs typeface="B Roya" pitchFamily="2" charset="-78"/>
              </a:rPr>
              <a:t>چربي ، بيشتر از 30 % نباشد </a:t>
            </a:r>
          </a:p>
          <a:p>
            <a:pPr marL="342900" lvl="0" indent="-342900" algn="r" rtl="1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v"/>
            </a:pPr>
            <a:r>
              <a:rPr kumimoji="1" lang="fa-IR" sz="2200" b="1" kern="0" dirty="0">
                <a:latin typeface="Arial"/>
                <a:cs typeface="B Roya" pitchFamily="2" charset="-78"/>
              </a:rPr>
              <a:t>پروتئين 10% تا 15 % </a:t>
            </a:r>
            <a:endParaRPr kumimoji="1" lang="en-US" sz="2200" b="1" kern="0" dirty="0">
              <a:latin typeface="Arial"/>
              <a:cs typeface="B Roya" pitchFamily="2" charset="-78"/>
            </a:endParaRPr>
          </a:p>
          <a:p>
            <a:pPr lvl="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" pitchFamily="2" charset="2"/>
              <a:buChar char="q"/>
            </a:pPr>
            <a:endParaRPr lang="fa-IR" sz="1800" b="1" dirty="0" smtClean="0">
              <a:solidFill>
                <a:srgbClr val="FF0000"/>
              </a:solidFill>
              <a:latin typeface="Trebuchet MS"/>
              <a:cs typeface="B Nazanin" pitchFamily="2" charset="-78"/>
            </a:endParaRPr>
          </a:p>
          <a:p>
            <a:pPr lvl="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" pitchFamily="2" charset="2"/>
              <a:buChar char="q"/>
            </a:pPr>
            <a:r>
              <a:rPr lang="fa-IR" sz="1800" b="1" dirty="0" smtClean="0">
                <a:solidFill>
                  <a:srgbClr val="FF0000"/>
                </a:solidFill>
                <a:latin typeface="Trebuchet MS"/>
                <a:cs typeface="B Nazanin" pitchFamily="2" charset="-78"/>
              </a:rPr>
              <a:t>نیاز مصرفی این ورزشکار با توجه به شدت  تمرین</a:t>
            </a:r>
            <a:endParaRPr lang="fa-IR" sz="1800" b="1" dirty="0">
              <a:solidFill>
                <a:srgbClr val="FF0000"/>
              </a:solidFill>
              <a:latin typeface="Trebuchet MS"/>
              <a:cs typeface="B Nazanin" pitchFamily="2" charset="-78"/>
            </a:endParaRPr>
          </a:p>
          <a:p>
            <a:pPr lvl="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" pitchFamily="2" charset="2"/>
              <a:buChar char="Ø"/>
            </a:pPr>
            <a:r>
              <a:rPr lang="fa-IR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کربوهیدرات60 </a:t>
            </a:r>
            <a:r>
              <a:rPr lang="fa-IR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درصد </a:t>
            </a:r>
            <a:r>
              <a:rPr lang="fa-IR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کالری مصرفی</a:t>
            </a:r>
            <a:endParaRPr lang="fa-IR" sz="1800" b="1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B Nazanin" pitchFamily="2" charset="-78"/>
            </a:endParaRPr>
          </a:p>
          <a:p>
            <a:pPr lvl="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" pitchFamily="2" charset="2"/>
              <a:buChar char="Ø"/>
            </a:pPr>
            <a:r>
              <a:rPr lang="fa-IR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چربی:24درصد </a:t>
            </a:r>
            <a:r>
              <a:rPr lang="fa-IR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کالری مصرفی</a:t>
            </a:r>
            <a:endParaRPr lang="en-US" sz="1800" b="1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B Nazanin" pitchFamily="2" charset="-78"/>
            </a:endParaRPr>
          </a:p>
          <a:p>
            <a:pPr lvl="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" pitchFamily="2" charset="2"/>
              <a:buChar char="Ø"/>
            </a:pPr>
            <a:r>
              <a:rPr lang="fa-IR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B Nazanin" pitchFamily="2" charset="-78"/>
              </a:rPr>
              <a:t>پروتئین16 درصد کالری مصرفی</a:t>
            </a:r>
            <a:endParaRPr lang="fa-IR" sz="1800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Tahoma"/>
            </a:endParaRPr>
          </a:p>
          <a:p>
            <a:pPr marL="0" lvl="0" indent="0" defTabSz="457200" rtl="1">
              <a:spcBef>
                <a:spcPts val="1000"/>
              </a:spcBef>
              <a:buClr>
                <a:srgbClr val="F0AD00"/>
              </a:buClr>
              <a:buSzPct val="80000"/>
              <a:buNone/>
            </a:pPr>
            <a:endParaRPr lang="fa-IR" sz="1800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Tahoma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F0AD00"/>
              </a:buClr>
              <a:buSzPct val="80000"/>
              <a:buFont typeface="Wingdings" pitchFamily="2" charset="2"/>
              <a:buChar char="Ø"/>
            </a:pP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CHO=0/60</a:t>
            </a:r>
            <a:r>
              <a:rPr lang="en-US" sz="1800" b="1" dirty="0" smtClean="0">
                <a:solidFill>
                  <a:prstClr val="black"/>
                </a:solidFill>
                <a:latin typeface="Trebuchet MS"/>
                <a:cs typeface="B Lotus" pitchFamily="2" charset="-78"/>
              </a:rPr>
              <a:t>×3564=2138/4=535g</a:t>
            </a:r>
            <a:endParaRPr lang="en-US" sz="1800" b="1" dirty="0">
              <a:solidFill>
                <a:prstClr val="black"/>
              </a:solidFill>
              <a:latin typeface="Trebuchet MS"/>
              <a:cs typeface="B Lotus" pitchFamily="2" charset="-78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F0AD00"/>
              </a:buClr>
              <a:buSzPct val="80000"/>
              <a:buFont typeface="Wingdings" pitchFamily="2" charset="2"/>
              <a:buChar char="Ø"/>
            </a:pPr>
            <a:r>
              <a:rPr lang="en-US" sz="1800" b="1" dirty="0" smtClean="0">
                <a:solidFill>
                  <a:prstClr val="black"/>
                </a:solidFill>
                <a:latin typeface="Trebuchet MS"/>
                <a:cs typeface="B Lotus" pitchFamily="2" charset="-78"/>
              </a:rPr>
              <a:t>Fat=0/24×3564=855/9=95gr</a:t>
            </a:r>
            <a:endParaRPr lang="en-US" sz="1800" b="1" dirty="0">
              <a:solidFill>
                <a:prstClr val="black"/>
              </a:solidFill>
              <a:latin typeface="Trebuchet MS"/>
              <a:cs typeface="B Lotus" pitchFamily="2" charset="-78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F0AD00"/>
              </a:buClr>
              <a:buSzPct val="80000"/>
              <a:buFont typeface="Wingdings" pitchFamily="2" charset="2"/>
              <a:buChar char="Ø"/>
            </a:pPr>
            <a:r>
              <a:rPr lang="en-US" sz="1800" b="1" dirty="0" err="1">
                <a:solidFill>
                  <a:prstClr val="black"/>
                </a:solidFill>
                <a:latin typeface="Trebuchet MS"/>
                <a:cs typeface="B Lotus" pitchFamily="2" charset="-78"/>
              </a:rPr>
              <a:t>Pr</a:t>
            </a:r>
            <a:r>
              <a:rPr lang="en-US" sz="1800" b="1" dirty="0">
                <a:solidFill>
                  <a:prstClr val="black"/>
                </a:solidFill>
                <a:latin typeface="Trebuchet MS"/>
                <a:cs typeface="B Lotus" pitchFamily="2" charset="-78"/>
              </a:rPr>
              <a:t>=0/16×3564=570/4=142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122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13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539750" y="6092825"/>
            <a:ext cx="8077200" cy="571500"/>
            <a:chOff x="192" y="3840"/>
            <a:chExt cx="5088" cy="360"/>
          </a:xfrm>
        </p:grpSpPr>
        <p:grpSp>
          <p:nvGrpSpPr>
            <p:cNvPr id="128005" name="Group 3"/>
            <p:cNvGrpSpPr>
              <a:grpSpLocks/>
            </p:cNvGrpSpPr>
            <p:nvPr/>
          </p:nvGrpSpPr>
          <p:grpSpPr bwMode="auto">
            <a:xfrm>
              <a:off x="2160" y="3840"/>
              <a:ext cx="781" cy="360"/>
              <a:chOff x="2496" y="3792"/>
              <a:chExt cx="840" cy="360"/>
            </a:xfrm>
          </p:grpSpPr>
          <p:pic>
            <p:nvPicPr>
              <p:cNvPr id="128008" name="Picture 4" descr="MCWB02428_0000[1]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6" y="3792"/>
                <a:ext cx="84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09" name="WordArt 5">
                <a:hlinkClick r:id="" action="ppaction://noaction"/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2640" y="3840"/>
                <a:ext cx="528" cy="240"/>
              </a:xfrm>
              <a:prstGeom prst="rect">
                <a:avLst/>
              </a:prstGeom>
            </p:spPr>
            <p:txBody>
              <a:bodyPr wrap="none" fromWordArt="1">
                <a:prstTxWarp prst="textDeflate">
                  <a:avLst>
                    <a:gd name="adj" fmla="val 26227"/>
                  </a:avLst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kern="10" smtClean="0">
                    <a:ln w="9525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HOME</a:t>
                </a:r>
              </a:p>
            </p:txBody>
          </p:sp>
        </p:grpSp>
        <p:sp>
          <p:nvSpPr>
            <p:cNvPr id="128006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611" y="3888"/>
              <a:ext cx="669" cy="288"/>
            </a:xfrm>
            <a:prstGeom prst="actionButtonForwardNex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fa-IR" sz="2400" smtClean="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8007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192" y="3888"/>
              <a:ext cx="669" cy="288"/>
            </a:xfrm>
            <a:prstGeom prst="actionButtonBackPrevious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fa-IR" sz="2400" smtClean="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pic>
        <p:nvPicPr>
          <p:cNvPr id="128003" name="Picture 8" descr="queston5"/>
          <p:cNvPicPr>
            <a:picLocks noChangeAspect="1" noChangeArrowheads="1" noCrop="1"/>
          </p:cNvPicPr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1828800"/>
            <a:ext cx="202882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1835150" y="4868863"/>
            <a:ext cx="5216525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fa-IR" sz="4000" b="1" smtClean="0">
                <a:solidFill>
                  <a:srgbClr val="800000"/>
                </a:solidFill>
                <a:latin typeface="Times New Roman" pitchFamily="18" charset="0"/>
                <a:cs typeface="B Nasim" pitchFamily="2" charset="-78"/>
              </a:rPr>
              <a:t>از توجه شما متشكرم</a:t>
            </a:r>
            <a:endParaRPr kumimoji="1" lang="en-US" sz="4000" b="1" smtClean="0">
              <a:solidFill>
                <a:srgbClr val="800000"/>
              </a:solidFill>
              <a:latin typeface="Times New Roman" pitchFamily="18" charset="0"/>
              <a:cs typeface="B Nas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7595925"/>
      </p:ext>
    </p:extLst>
  </p:cSld>
  <p:clrMapOvr>
    <a:masterClrMapping/>
  </p:clrMapOvr>
  <p:transition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391400" cy="838200"/>
          </a:xfrm>
        </p:spPr>
        <p:txBody>
          <a:bodyPr>
            <a:normAutofit/>
          </a:bodyPr>
          <a:lstStyle/>
          <a:p>
            <a:pPr algn="ctr"/>
            <a:endParaRPr lang="en-US" sz="32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0833" y="1371600"/>
            <a:ext cx="7467600" cy="4873752"/>
          </a:xfrm>
        </p:spPr>
        <p:txBody>
          <a:bodyPr>
            <a:normAutofit/>
          </a:bodyPr>
          <a:lstStyle/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" pitchFamily="2" charset="2"/>
              <a:buChar char="v"/>
            </a:pPr>
            <a:r>
              <a:rPr lang="fa-IR" sz="2800" b="1" dirty="0">
                <a:solidFill>
                  <a:srgbClr val="FF0000"/>
                </a:solidFill>
                <a:latin typeface="Trebuchet MS"/>
                <a:cs typeface="B Lotus" pitchFamily="2" charset="-78"/>
              </a:rPr>
              <a:t>استفاده از مکمل های پروتئینی </a:t>
            </a:r>
            <a:endParaRPr lang="fa-IR" sz="2800" b="1" dirty="0" smtClean="0">
              <a:solidFill>
                <a:srgbClr val="FF0000"/>
              </a:solidFill>
              <a:latin typeface="Trebuchet MS"/>
              <a:cs typeface="B Lotus" pitchFamily="2" charset="-78"/>
            </a:endParaRPr>
          </a:p>
          <a:p>
            <a:pPr marL="0" lvl="0" indent="0" algn="r" defTabSz="457200" rtl="1">
              <a:spcBef>
                <a:spcPts val="1000"/>
              </a:spcBef>
              <a:buClr>
                <a:srgbClr val="F0AD00"/>
              </a:buClr>
              <a:buSzPct val="80000"/>
              <a:buNone/>
            </a:pPr>
            <a:endParaRPr lang="fa-IR" sz="2800" b="1" dirty="0" smtClean="0">
              <a:solidFill>
                <a:srgbClr val="FF0000"/>
              </a:solidFill>
              <a:latin typeface="Trebuchet MS"/>
              <a:cs typeface="B Lotus" pitchFamily="2" charset="-78"/>
            </a:endParaRPr>
          </a:p>
          <a:p>
            <a:pPr lvl="0" algn="r" rtl="1">
              <a:lnSpc>
                <a:spcPct val="110000"/>
              </a:lnSpc>
              <a:spcBef>
                <a:spcPct val="20000"/>
              </a:spcBef>
              <a:buClrTx/>
              <a:buSzTx/>
              <a:buFont typeface="Wingdings" pitchFamily="2" charset="2"/>
              <a:buChar char="q"/>
            </a:pPr>
            <a:r>
              <a:rPr lang="fa-IR" sz="2200" b="1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انواع کنسانتره، ایزوله و هیدرولیزشده </a:t>
            </a:r>
          </a:p>
          <a:p>
            <a:pPr lvl="0" algn="r" rtl="1">
              <a:lnSpc>
                <a:spcPct val="110000"/>
              </a:lnSpc>
              <a:spcBef>
                <a:spcPct val="20000"/>
              </a:spcBef>
              <a:buClrTx/>
              <a:buSzTx/>
              <a:buFont typeface="Wingdings" pitchFamily="2" charset="2"/>
              <a:buChar char="q"/>
            </a:pPr>
            <a:r>
              <a:rPr lang="fa-IR" sz="2200" b="1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پروتئين های 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</a:rPr>
              <a:t>Whey</a:t>
            </a:r>
            <a:r>
              <a:rPr lang="fa-IR" sz="2200" b="1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دارای </a:t>
            </a:r>
            <a:r>
              <a:rPr lang="fa-IR" sz="2200" b="1" dirty="0">
                <a:solidFill>
                  <a:srgbClr val="FF0000"/>
                </a:solidFill>
                <a:latin typeface="Times New Roman" pitchFamily="18" charset="0"/>
                <a:cs typeface="B Nazanin" pitchFamily="2" charset="-78"/>
              </a:rPr>
              <a:t>هضم سریع و توانایی مخلوط شدن </a:t>
            </a:r>
            <a:r>
              <a:rPr lang="fa-IR" sz="2200" b="1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مناسب.</a:t>
            </a:r>
            <a:endParaRPr lang="en-US" sz="2200" b="1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lvl="0" algn="r" rtl="1">
              <a:lnSpc>
                <a:spcPct val="110000"/>
              </a:lnSpc>
              <a:spcBef>
                <a:spcPct val="20000"/>
              </a:spcBef>
              <a:buClrTx/>
              <a:buSzTx/>
              <a:buFont typeface="Wingdings" pitchFamily="2" charset="2"/>
              <a:buChar char="q"/>
            </a:pPr>
            <a:r>
              <a:rPr lang="fa-IR" sz="2200" b="1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کیفیت پروتئين 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</a:rPr>
              <a:t>Whey</a:t>
            </a:r>
            <a:r>
              <a:rPr lang="fa-IR" sz="2200" b="1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بالا بوده و مطالعات گواه افزایش سریع آمینواسیدها در خون پس از مصرف این مکمل ها می باشند.</a:t>
            </a:r>
          </a:p>
          <a:p>
            <a:pPr lvl="0" algn="r" rtl="1">
              <a:lnSpc>
                <a:spcPct val="110000"/>
              </a:lnSpc>
              <a:spcBef>
                <a:spcPct val="20000"/>
              </a:spcBef>
              <a:buClrTx/>
              <a:buSzTx/>
              <a:buFont typeface="Wingdings" pitchFamily="2" charset="2"/>
              <a:buChar char="q"/>
            </a:pPr>
            <a:r>
              <a:rPr lang="fa-IR" sz="2200" b="1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تحریک بیشتر </a:t>
            </a:r>
            <a:r>
              <a:rPr lang="fa-IR" sz="2200" b="1" dirty="0">
                <a:solidFill>
                  <a:srgbClr val="FF0000"/>
                </a:solidFill>
                <a:latin typeface="Times New Roman" pitchFamily="18" charset="0"/>
                <a:cs typeface="B Nazanin" pitchFamily="2" charset="-78"/>
              </a:rPr>
              <a:t>عضله سازی </a:t>
            </a:r>
            <a:r>
              <a:rPr lang="fa-IR" sz="2200" b="1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پس از مصرف این گروه مکمل ها نسبت به مکمل های کازئینی </a:t>
            </a:r>
          </a:p>
          <a:p>
            <a:pPr lvl="0" algn="r" rtl="1">
              <a:lnSpc>
                <a:spcPct val="110000"/>
              </a:lnSpc>
              <a:spcBef>
                <a:spcPct val="20000"/>
              </a:spcBef>
              <a:buClrTx/>
              <a:buSzTx/>
              <a:buFont typeface="Wingdings" pitchFamily="2" charset="2"/>
              <a:buChar char="q"/>
            </a:pPr>
            <a:r>
              <a:rPr lang="fa-IR" sz="2200" b="1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تامین کننده مناسبی از </a:t>
            </a:r>
            <a:r>
              <a:rPr lang="fa-IR" sz="2200" b="1" dirty="0">
                <a:solidFill>
                  <a:srgbClr val="FF0000"/>
                </a:solidFill>
                <a:latin typeface="Times New Roman" pitchFamily="18" charset="0"/>
                <a:cs typeface="B Nazanin" pitchFamily="2" charset="-78"/>
              </a:rPr>
              <a:t>آمینواسیدهای ضروری </a:t>
            </a:r>
            <a:r>
              <a:rPr lang="fa-IR" sz="2200" b="1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نظیر آمینواسیدهای شاخه دار بوده و سرعت هضم و جذب در آن ها بالاست</a:t>
            </a:r>
            <a:endParaRPr lang="en-US" sz="2200" b="1" dirty="0">
              <a:solidFill>
                <a:srgbClr val="FF0000"/>
              </a:solidFill>
              <a:latin typeface="Trebuchet MS"/>
              <a:cs typeface="B Lotus" pitchFamily="2" charset="-78"/>
            </a:endParaRPr>
          </a:p>
          <a:p>
            <a:pPr marL="342900" lvl="0" indent="-34290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" pitchFamily="2" charset="2"/>
              <a:buChar char="v"/>
            </a:pPr>
            <a:endParaRPr lang="fa-IR" sz="2800" b="1" dirty="0">
              <a:solidFill>
                <a:srgbClr val="FF0000"/>
              </a:solidFill>
              <a:latin typeface="Trebuchet MS"/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2" descr="C:\Users\farhang\Desktop\پروتئین-و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2895600" cy="224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12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239000" cy="685800"/>
          </a:xfrm>
        </p:spPr>
        <p:txBody>
          <a:bodyPr/>
          <a:lstStyle/>
          <a:p>
            <a:pPr algn="ctr" rtl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295400"/>
            <a:ext cx="7467600" cy="4873752"/>
          </a:xfrm>
        </p:spPr>
        <p:txBody>
          <a:bodyPr>
            <a:normAutofit/>
          </a:bodyPr>
          <a:lstStyle/>
          <a:p>
            <a:pPr lvl="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" pitchFamily="2" charset="2"/>
              <a:buChar char="Ø"/>
            </a:pPr>
            <a:r>
              <a:rPr lang="fa-IR" sz="2200" b="1" dirty="0">
                <a:solidFill>
                  <a:srgbClr val="FF0000"/>
                </a:solidFill>
                <a:latin typeface="Calibri"/>
                <a:cs typeface="B Nazanin" pitchFamily="2" charset="-78"/>
              </a:rPr>
              <a:t>مکمل های کازئینی</a:t>
            </a:r>
            <a:r>
              <a:rPr lang="fa-IR" sz="2200" b="1" dirty="0" smtClean="0">
                <a:solidFill>
                  <a:prstClr val="black"/>
                </a:solidFill>
                <a:latin typeface="Calibri"/>
                <a:cs typeface="B Nazanin" pitchFamily="2" charset="-78"/>
              </a:rPr>
              <a:t>:</a:t>
            </a:r>
            <a:endParaRPr lang="fa-IR" sz="2200" b="1" dirty="0">
              <a:solidFill>
                <a:prstClr val="black"/>
              </a:solidFill>
              <a:latin typeface="Calibri"/>
              <a:cs typeface="B Nazanin" pitchFamily="2" charset="-78"/>
            </a:endParaRPr>
          </a:p>
          <a:p>
            <a:pPr lvl="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" pitchFamily="2" charset="2"/>
              <a:buChar char="v"/>
            </a:pPr>
            <a:r>
              <a:rPr lang="fa-IR" sz="2200" b="1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سرعت انتقال طولانی تر از معده و هضم و جذب طولانی تری نسبت به پروتئين 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Whey</a:t>
            </a:r>
            <a:endParaRPr lang="fa-IR" sz="2200" b="1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lvl="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" pitchFamily="2" charset="2"/>
              <a:buChar char="Ø"/>
            </a:pPr>
            <a:r>
              <a:rPr lang="fa-IR" sz="2200" b="1" dirty="0">
                <a:solidFill>
                  <a:srgbClr val="FF0000"/>
                </a:solidFill>
                <a:latin typeface="Times New Roman" pitchFamily="18" charset="0"/>
                <a:cs typeface="B Nazanin" pitchFamily="2" charset="-78"/>
              </a:rPr>
              <a:t>پروتئین سویا:</a:t>
            </a:r>
          </a:p>
          <a:p>
            <a:pPr lvl="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" pitchFamily="2" charset="2"/>
              <a:buChar char="v"/>
            </a:pPr>
            <a:r>
              <a:rPr lang="fa-IR" sz="2200" b="1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برتری پروتئين سویا نسبت به پروتئين های حیوانی، وجود برخی ترکیبات ارزشمند نظیر ایزوفلاون ها است که ترکیباتی آنتی اکسیدانی بوده و موجب پیشگیری از ابتلای به برخی سرطان ها و بیماری های قلبی می گردند</a:t>
            </a:r>
          </a:p>
          <a:p>
            <a:pPr lvl="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" pitchFamily="2" charset="2"/>
              <a:buChar char="Ø"/>
            </a:pPr>
            <a:r>
              <a:rPr lang="fa-IR" sz="2200" b="1" dirty="0">
                <a:solidFill>
                  <a:srgbClr val="FF0000"/>
                </a:solidFill>
                <a:latin typeface="Times New Roman" pitchFamily="18" charset="0"/>
                <a:cs typeface="B Nazanin" pitchFamily="2" charset="-78"/>
              </a:rPr>
              <a:t>پروتئین تخم مرغ:</a:t>
            </a:r>
          </a:p>
          <a:p>
            <a:pPr lvl="0" algn="r" defTabSz="457200" rtl="1">
              <a:spcBef>
                <a:spcPts val="1000"/>
              </a:spcBef>
              <a:buClr>
                <a:srgbClr val="F0AD00"/>
              </a:buClr>
              <a:buSzPct val="80000"/>
              <a:buFont typeface="Wingdings" pitchFamily="2" charset="2"/>
              <a:buChar char="v"/>
            </a:pPr>
            <a:r>
              <a:rPr lang="fa-IR" sz="2200" b="1" dirty="0">
                <a:solidFill>
                  <a:prstClr val="black"/>
                </a:solidFill>
                <a:latin typeface="Calibri"/>
                <a:cs typeface="B Nazanin" pitchFamily="2" charset="-78"/>
              </a:rPr>
              <a:t>به دلیل کیفیت بالای آن، هنوز بسیاری از تولیدکنندگان ترجیح می دهند تا این پروتئين را در مقادیری در فرمولاسیون سایر محصولات پروتئينی بگنجانند</a:t>
            </a:r>
            <a:endParaRPr lang="fa-IR" sz="2200" b="1" dirty="0">
              <a:solidFill>
                <a:srgbClr val="FF0000"/>
              </a:solidFill>
              <a:latin typeface="Times New Roman" pitchFamily="18" charset="0"/>
              <a:cs typeface="B Nazanin" pitchFamily="2" charset="-78"/>
            </a:endParaRPr>
          </a:p>
          <a:p>
            <a:pPr marL="109728" indent="0" algn="just" rtl="1">
              <a:buNone/>
            </a:pPr>
            <a:endParaRPr lang="fa-IR" sz="2400" dirty="0" smtClean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just"/>
            <a:fld id="{1886B2FF-52B4-4153-9133-803B7707E130}" type="slidenum">
              <a:rPr lang="en-US" smtClean="0"/>
              <a:pPr algn="just"/>
              <a:t>5</a:t>
            </a:fld>
            <a:endParaRPr lang="en-US"/>
          </a:p>
        </p:txBody>
      </p:sp>
      <p:pic>
        <p:nvPicPr>
          <p:cNvPr id="3074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948"/>
            <a:ext cx="1752600" cy="172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20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pPr algn="ctr" rtl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4873752"/>
          </a:xfrm>
        </p:spPr>
        <p:txBody>
          <a:bodyPr>
            <a:normAutofit/>
          </a:bodyPr>
          <a:lstStyle/>
          <a:p>
            <a:pPr algn="just" rtl="1">
              <a:buFont typeface="Wingdings" pitchFamily="2" charset="2"/>
              <a:buChar char="q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اسید های آمینه</a:t>
            </a:r>
          </a:p>
          <a:p>
            <a:pPr algn="just" rtl="1">
              <a:buFont typeface="Wingdings" pitchFamily="2" charset="2"/>
              <a:buChar char="q"/>
            </a:pPr>
            <a:r>
              <a:rPr lang="fa-IR" sz="2200" b="1" dirty="0" smtClean="0">
                <a:cs typeface="B Nazanin" pitchFamily="2" charset="-78"/>
              </a:rPr>
              <a:t>محصول نهایی هضم پروتئین ها اسید های آمینه هستند که پس از وارد شدن به خون نقش دو گانه دارند که عبارتند از تولید انرژی  و نقش ساختمانی.</a:t>
            </a:r>
          </a:p>
          <a:p>
            <a:pPr algn="just" rtl="1">
              <a:buFont typeface="Wingdings" pitchFamily="2" charset="2"/>
              <a:buChar char="q"/>
            </a:pPr>
            <a:r>
              <a:rPr lang="fa-IR" sz="2200" b="1" dirty="0" smtClean="0">
                <a:cs typeface="B Nazanin" pitchFamily="2" charset="-78"/>
              </a:rPr>
              <a:t>20 نوع اسید آمینه در بدن وجود  دارد</a:t>
            </a:r>
          </a:p>
          <a:p>
            <a:pPr algn="just" rtl="1">
              <a:buFont typeface="Wingdings" pitchFamily="2" charset="2"/>
              <a:buChar char="q"/>
            </a:pPr>
            <a:r>
              <a:rPr lang="fa-IR" sz="2200" b="1" dirty="0" smtClean="0">
                <a:cs typeface="B Nazanin" pitchFamily="2" charset="-78"/>
              </a:rPr>
              <a:t>اسید های آمینه </a:t>
            </a:r>
            <a:r>
              <a:rPr lang="fa-IR" sz="2200" b="1" dirty="0" smtClean="0">
                <a:solidFill>
                  <a:srgbClr val="FF0000"/>
                </a:solidFill>
                <a:cs typeface="B Nazanin" pitchFamily="2" charset="-78"/>
              </a:rPr>
              <a:t>ضروری</a:t>
            </a:r>
            <a:r>
              <a:rPr lang="fa-IR" sz="2200" b="1" dirty="0" smtClean="0">
                <a:cs typeface="B Nazanin" pitchFamily="2" charset="-78"/>
              </a:rPr>
              <a:t>  در بدن سنتز نمی شود 9 نوع</a:t>
            </a:r>
          </a:p>
          <a:p>
            <a:pPr algn="just" rtl="1">
              <a:buFont typeface="Wingdings" pitchFamily="2" charset="2"/>
              <a:buChar char="q"/>
            </a:pPr>
            <a:r>
              <a:rPr lang="fa-IR" sz="2200" b="1" dirty="0" smtClean="0">
                <a:cs typeface="B Nazanin" pitchFamily="2" charset="-78"/>
              </a:rPr>
              <a:t>اسید آمینه ای </a:t>
            </a:r>
            <a:r>
              <a:rPr lang="fa-IR" sz="2200" b="1" dirty="0" smtClean="0">
                <a:solidFill>
                  <a:srgbClr val="FF0000"/>
                </a:solidFill>
                <a:cs typeface="B Nazanin" pitchFamily="2" charset="-78"/>
              </a:rPr>
              <a:t>غیر ضروری </a:t>
            </a:r>
            <a:r>
              <a:rPr lang="fa-IR" sz="2200" b="1" dirty="0" smtClean="0">
                <a:cs typeface="B Nazanin" pitchFamily="2" charset="-78"/>
              </a:rPr>
              <a:t>در بدن سنتز می شوند 11 نوع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57675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90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>
                <a:latin typeface="Trebuchet MS"/>
                <a:ea typeface="+mj-ea"/>
                <a:cs typeface="B Nazanin" pitchFamily="2" charset="-78"/>
              </a:rPr>
              <a:t>مکمل های اسید آمینه </a:t>
            </a:r>
            <a:endParaRPr lang="fa-IR" b="1" dirty="0" smtClean="0">
              <a:latin typeface="Trebuchet MS"/>
              <a:ea typeface="+mj-ea"/>
              <a:cs typeface="B Nazanin" pitchFamily="2" charset="-78"/>
            </a:endParaRPr>
          </a:p>
          <a:p>
            <a:pPr marL="342900" lvl="0" indent="-342900" algn="r" rtl="1">
              <a:spcBef>
                <a:spcPts val="0"/>
              </a:spcBef>
              <a:buClrTx/>
              <a:buSzTx/>
              <a:buFont typeface="Wingdings" pitchFamily="2" charset="2"/>
              <a:buChar char="q"/>
            </a:pPr>
            <a:r>
              <a:rPr lang="fa-IR" b="1" dirty="0">
                <a:solidFill>
                  <a:srgbClr val="FF0000"/>
                </a:solidFill>
                <a:latin typeface="Calibri"/>
                <a:cs typeface="B Nazanin" pitchFamily="2" charset="-78"/>
              </a:rPr>
              <a:t>اسیدهای آمینه شاخه دار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B Nazanin" pitchFamily="2" charset="-78"/>
              </a:rPr>
              <a:t>(Branched Chain Amino Acids or BCAA)</a:t>
            </a:r>
            <a:r>
              <a:rPr lang="fa-IR" b="1" dirty="0">
                <a:solidFill>
                  <a:srgbClr val="FF0000"/>
                </a:solidFill>
                <a:latin typeface="Times New Roman" pitchFamily="18" charset="0"/>
                <a:cs typeface="B Nazanin" pitchFamily="2" charset="-78"/>
              </a:rPr>
              <a:t>)</a:t>
            </a:r>
          </a:p>
          <a:p>
            <a:pPr marL="342900" lvl="0" indent="-342900" algn="r" rtl="1">
              <a:spcBef>
                <a:spcPts val="0"/>
              </a:spcBef>
              <a:buClrTx/>
              <a:buSzTx/>
              <a:buFont typeface="Wingdings" pitchFamily="2" charset="2"/>
              <a:buChar char="q"/>
            </a:pPr>
            <a:endParaRPr lang="en-US" b="1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marL="342900" lvl="0" indent="-342900" algn="r" rtl="1">
              <a:spcBef>
                <a:spcPts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fa-IR" b="1" dirty="0">
                <a:latin typeface="Calibri"/>
                <a:cs typeface="B Nazanin" pitchFamily="2" charset="-78"/>
              </a:rPr>
              <a:t>والین، لوسین و ایزولوسین (آمینواسیدهای ضروری</a:t>
            </a:r>
            <a:r>
              <a:rPr lang="fa-IR" b="1" dirty="0">
                <a:solidFill>
                  <a:srgbClr val="FF0000"/>
                </a:solidFill>
                <a:latin typeface="Calibri"/>
                <a:cs typeface="B Nazanin" pitchFamily="2" charset="-78"/>
              </a:rPr>
              <a:t>)</a:t>
            </a:r>
          </a:p>
          <a:p>
            <a:pPr marL="0" lvl="0" indent="0" algn="r" rtl="1">
              <a:spcBef>
                <a:spcPts val="0"/>
              </a:spcBef>
              <a:buClrTx/>
              <a:buSzTx/>
              <a:buNone/>
              <a:defRPr/>
            </a:pPr>
            <a:endParaRPr lang="fa-IR" b="1" dirty="0">
              <a:solidFill>
                <a:prstClr val="black"/>
              </a:solidFill>
              <a:latin typeface="Calibri"/>
              <a:cs typeface="B Nazanin" pitchFamily="2" charset="-78"/>
            </a:endParaRPr>
          </a:p>
          <a:p>
            <a:pPr marL="0" lvl="0" indent="0" algn="r" rtl="1">
              <a:spcBef>
                <a:spcPts val="0"/>
              </a:spcBef>
              <a:buClrTx/>
              <a:buSzTx/>
              <a:buNone/>
              <a:defRPr/>
            </a:pPr>
            <a:r>
              <a:rPr lang="fa-IR" b="1" dirty="0">
                <a:solidFill>
                  <a:prstClr val="black"/>
                </a:solidFill>
                <a:latin typeface="Calibri"/>
                <a:cs typeface="B Nazanin" pitchFamily="2" charset="-78"/>
              </a:rPr>
              <a:t>1- موثر در تامین انرژی حین فعالیت ورزشی.</a:t>
            </a:r>
          </a:p>
          <a:p>
            <a:pPr marL="0" indent="0" algn="r" rtl="1">
              <a:buNone/>
            </a:pPr>
            <a:r>
              <a:rPr lang="fa-IR" b="1" dirty="0" smtClean="0">
                <a:latin typeface="Trebuchet MS"/>
                <a:ea typeface="+mj-ea"/>
                <a:cs typeface="B Nazanin" pitchFamily="2" charset="-78"/>
              </a:rPr>
              <a:t>2-جلوگیری از خستگی  در ورزشکاران</a:t>
            </a:r>
            <a:r>
              <a:rPr lang="fa-IR" b="1" dirty="0">
                <a:solidFill>
                  <a:srgbClr val="FF0000"/>
                </a:solidFill>
                <a:latin typeface="Trebuchet MS"/>
                <a:ea typeface="+mj-ea"/>
                <a:cs typeface="B Nazanin" pitchFamily="2" charset="-78"/>
              </a:rPr>
              <a:t/>
            </a:r>
            <a:br>
              <a:rPr lang="fa-IR" b="1" dirty="0">
                <a:solidFill>
                  <a:srgbClr val="FF0000"/>
                </a:solidFill>
                <a:latin typeface="Trebuchet MS"/>
                <a:ea typeface="+mj-ea"/>
                <a:cs typeface="B Nazanin" pitchFamily="2" charset="-78"/>
              </a:rPr>
            </a:b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3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16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>
            <a:normAutofit/>
          </a:bodyPr>
          <a:lstStyle/>
          <a:p>
            <a:pPr algn="ctr" rtl="1"/>
            <a:endParaRPr lang="en-US" sz="28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7467600" cy="4873752"/>
          </a:xfrm>
        </p:spPr>
        <p:txBody>
          <a:bodyPr>
            <a:normAutofit/>
          </a:bodyPr>
          <a:lstStyle/>
          <a:p>
            <a:pPr lvl="0" algn="r" rtl="1">
              <a:buClr>
                <a:srgbClr val="FE8637"/>
              </a:buClr>
            </a:pPr>
            <a:r>
              <a:rPr lang="fa-IR" b="1" dirty="0">
                <a:solidFill>
                  <a:prstClr val="black"/>
                </a:solidFill>
                <a:latin typeface="Trebuchet MS"/>
                <a:cs typeface="B Nazanin" pitchFamily="2" charset="-78"/>
              </a:rPr>
              <a:t>مکمل های اسید </a:t>
            </a:r>
            <a:r>
              <a:rPr lang="fa-IR" b="1" dirty="0" smtClean="0">
                <a:solidFill>
                  <a:prstClr val="black"/>
                </a:solidFill>
                <a:latin typeface="Trebuchet MS"/>
                <a:cs typeface="B Nazanin" pitchFamily="2" charset="-78"/>
              </a:rPr>
              <a:t>آمینه</a:t>
            </a:r>
          </a:p>
          <a:p>
            <a:pPr marL="0" lvl="0" indent="0" algn="r" rtl="1">
              <a:buClr>
                <a:srgbClr val="FE8637"/>
              </a:buClr>
              <a:buNone/>
            </a:pPr>
            <a:r>
              <a:rPr lang="fa-IR" b="1" dirty="0" smtClean="0">
                <a:solidFill>
                  <a:prstClr val="black"/>
                </a:solidFill>
                <a:latin typeface="Trebuchet MS"/>
                <a:cs typeface="B Nazanin" pitchFamily="2" charset="-78"/>
              </a:rPr>
              <a:t> </a:t>
            </a:r>
            <a:endParaRPr lang="fa-IR" b="1" dirty="0">
              <a:solidFill>
                <a:prstClr val="black"/>
              </a:solidFill>
              <a:latin typeface="Trebuchet MS"/>
              <a:cs typeface="B Nazanin" pitchFamily="2" charset="-78"/>
            </a:endParaRPr>
          </a:p>
          <a:p>
            <a:pPr algn="just" rtl="1">
              <a:buFont typeface="Wingdings" pitchFamily="2" charset="2"/>
              <a:buChar char="v"/>
            </a:pPr>
            <a:r>
              <a:rPr lang="fa-IR" sz="2400" b="1" dirty="0" smtClean="0">
                <a:solidFill>
                  <a:srgbClr val="FF0000"/>
                </a:solidFill>
                <a:cs typeface="B Lotus" pitchFamily="2" charset="-78"/>
              </a:rPr>
              <a:t>مکمل گلوتامین</a:t>
            </a:r>
          </a:p>
          <a:p>
            <a:pPr algn="just" rtl="1">
              <a:buFont typeface="Wingdings" pitchFamily="2" charset="2"/>
              <a:buChar char="v"/>
            </a:pPr>
            <a:r>
              <a:rPr lang="fa-IR" b="1" dirty="0" smtClean="0">
                <a:cs typeface="B Nazanin" pitchFamily="2" charset="-78"/>
              </a:rPr>
              <a:t>تقویت سیستم ایمنی بدن</a:t>
            </a:r>
          </a:p>
          <a:p>
            <a:pPr algn="just" rtl="1">
              <a:buFont typeface="Wingdings" pitchFamily="2" charset="2"/>
              <a:buChar char="v"/>
            </a:pPr>
            <a:r>
              <a:rPr lang="fa-IR" b="1" dirty="0" smtClean="0">
                <a:cs typeface="B Nazanin" pitchFamily="2" charset="-78"/>
              </a:rPr>
              <a:t>حفظ توده بدن</a:t>
            </a:r>
          </a:p>
          <a:p>
            <a:pPr algn="just" rtl="1">
              <a:buFont typeface="Wingdings" pitchFamily="2" charset="2"/>
              <a:buChar char="v"/>
            </a:pPr>
            <a:endParaRPr lang="fa-IR" dirty="0" smtClean="0">
              <a:cs typeface="B Lotus" pitchFamily="2" charset="-78"/>
            </a:endParaRPr>
          </a:p>
          <a:p>
            <a:pPr algn="just" rtl="1">
              <a:buFont typeface="Wingdings" pitchFamily="2" charset="2"/>
              <a:buChar char="v"/>
            </a:pPr>
            <a:endParaRPr lang="fa-IR" sz="2400" dirty="0" smtClean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200"/>
            <a:ext cx="1981200" cy="228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56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696200" cy="914400"/>
          </a:xfrm>
        </p:spPr>
        <p:txBody>
          <a:bodyPr/>
          <a:lstStyle/>
          <a:p>
            <a:pPr algn="ctr" rtl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467600" cy="4873752"/>
          </a:xfrm>
        </p:spPr>
        <p:txBody>
          <a:bodyPr>
            <a:normAutofit/>
          </a:bodyPr>
          <a:lstStyle/>
          <a:p>
            <a:pPr algn="just" rtl="1">
              <a:buFont typeface="Wingdings" pitchFamily="2" charset="2"/>
              <a:buChar char="q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مکمل  آرژنین</a:t>
            </a:r>
          </a:p>
          <a:p>
            <a:pPr marL="0" indent="0" algn="just" rtl="1">
              <a:buNone/>
            </a:pPr>
            <a:endParaRPr lang="fa-IR" b="1" dirty="0" smtClean="0">
              <a:cs typeface="B Nazanin" pitchFamily="2" charset="-78"/>
            </a:endParaRPr>
          </a:p>
          <a:p>
            <a:pPr lvl="0" algn="r" rtl="1">
              <a:spcBef>
                <a:spcPts val="0"/>
              </a:spcBef>
              <a:buClrTx/>
              <a:buSzTx/>
              <a:buFont typeface="Wingdings" pitchFamily="2" charset="2"/>
              <a:buChar char="q"/>
            </a:pPr>
            <a:r>
              <a:rPr lang="fa-IR" b="1" dirty="0">
                <a:solidFill>
                  <a:prstClr val="black"/>
                </a:solidFill>
                <a:latin typeface="Calibri"/>
                <a:cs typeface="B Nazanin" pitchFamily="2" charset="-78"/>
              </a:rPr>
              <a:t>افزایش جریان خون به عضلات</a:t>
            </a:r>
          </a:p>
          <a:p>
            <a:pPr lvl="0" algn="r" rtl="1">
              <a:spcBef>
                <a:spcPts val="0"/>
              </a:spcBef>
              <a:buClrTx/>
              <a:buSzTx/>
              <a:buFont typeface="Wingdings" pitchFamily="2" charset="2"/>
              <a:buChar char="q"/>
            </a:pPr>
            <a:r>
              <a:rPr lang="fa-IR" b="1" dirty="0">
                <a:solidFill>
                  <a:prstClr val="black"/>
                </a:solidFill>
                <a:latin typeface="Calibri"/>
                <a:cs typeface="B Nazanin" pitchFamily="2" charset="-78"/>
              </a:rPr>
              <a:t>کمک به سنتز پروتئین های عضلات</a:t>
            </a:r>
          </a:p>
          <a:p>
            <a:pPr lvl="0" algn="r" rtl="1">
              <a:spcBef>
                <a:spcPts val="0"/>
              </a:spcBef>
              <a:buClrTx/>
              <a:buSzTx/>
              <a:buFont typeface="Wingdings" pitchFamily="2" charset="2"/>
              <a:buChar char="q"/>
            </a:pPr>
            <a:r>
              <a:rPr lang="fa-IR" b="1" dirty="0">
                <a:solidFill>
                  <a:prstClr val="black"/>
                </a:solidFill>
                <a:latin typeface="Calibri"/>
                <a:cs typeface="B Nazanin" pitchFamily="2" charset="-78"/>
              </a:rPr>
              <a:t>افزایش عملکرد عضلانی</a:t>
            </a:r>
          </a:p>
          <a:p>
            <a:pPr algn="just" rtl="1">
              <a:buFont typeface="Wingdings" pitchFamily="2" charset="2"/>
              <a:buChar char="q"/>
            </a:pPr>
            <a:endParaRPr lang="fa-IR" dirty="0" smtClean="0">
              <a:cs typeface="B Lotus" pitchFamily="2" charset="-78"/>
            </a:endParaRPr>
          </a:p>
          <a:p>
            <a:pPr algn="just" rtl="1">
              <a:buFont typeface="Wingdings" pitchFamily="2" charset="2"/>
              <a:buChar char="q"/>
            </a:pPr>
            <a:endParaRPr lang="fa-IR" dirty="0" smtClean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122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242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69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eneric (Standard)">
  <a:themeElements>
    <a:clrScheme name="Generic (Standard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Generic (Standard)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4317</TotalTime>
  <Words>1307</Words>
  <Application>Microsoft Office PowerPoint</Application>
  <PresentationFormat>On-screen Show (4:3)</PresentationFormat>
  <Paragraphs>202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Oriel</vt:lpstr>
      <vt:lpstr>1_Generic (Standard)</vt:lpstr>
      <vt:lpstr>PowerPoint Presentation</vt:lpstr>
      <vt:lpstr>PowerPoint Presentation</vt:lpstr>
      <vt:lpstr>غذاهای سرشار از پروتئین  که با مصرف آنها 10 گرم پروتئین بدست می آید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کار کلاسی بیوشیمی</dc:title>
  <dc:creator>farhang</dc:creator>
  <cp:lastModifiedBy>farhang</cp:lastModifiedBy>
  <cp:revision>456</cp:revision>
  <dcterms:created xsi:type="dcterms:W3CDTF">2019-11-04T17:57:05Z</dcterms:created>
  <dcterms:modified xsi:type="dcterms:W3CDTF">2020-04-13T15:58:13Z</dcterms:modified>
</cp:coreProperties>
</file>